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7" r:id="rId2"/>
    <p:sldId id="258" r:id="rId3"/>
    <p:sldId id="266" r:id="rId4"/>
    <p:sldId id="267" r:id="rId5"/>
    <p:sldId id="277" r:id="rId6"/>
    <p:sldId id="259" r:id="rId7"/>
    <p:sldId id="261" r:id="rId8"/>
    <p:sldId id="274" r:id="rId9"/>
    <p:sldId id="280" r:id="rId10"/>
    <p:sldId id="281" r:id="rId11"/>
    <p:sldId id="275" r:id="rId12"/>
    <p:sldId id="276" r:id="rId13"/>
    <p:sldId id="282" r:id="rId14"/>
    <p:sldId id="283" r:id="rId15"/>
    <p:sldId id="263" r:id="rId16"/>
    <p:sldId id="262" r:id="rId17"/>
  </p:sldIdLst>
  <p:sldSz cx="9144000" cy="6858000" type="screen4x3"/>
  <p:notesSz cx="7010400" cy="91598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FAC33873-C3F1-48CD-95D0-FD6CF3C2856D}">
          <p14:sldIdLst>
            <p14:sldId id="257"/>
            <p14:sldId id="258"/>
            <p14:sldId id="266"/>
            <p14:sldId id="267"/>
            <p14:sldId id="277"/>
            <p14:sldId id="259"/>
            <p14:sldId id="261"/>
            <p14:sldId id="274"/>
            <p14:sldId id="280"/>
            <p14:sldId id="281"/>
            <p14:sldId id="275"/>
            <p14:sldId id="276"/>
            <p14:sldId id="282"/>
            <p14:sldId id="283"/>
            <p14:sldId id="263"/>
            <p14:sldId id="26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y Fogel" initials="BF" lastIdx="10" clrIdx="0">
    <p:extLst>
      <p:ext uri="{19B8F6BF-5375-455C-9EA6-DF929625EA0E}">
        <p15:presenceInfo xmlns:p15="http://schemas.microsoft.com/office/powerpoint/2012/main" userId="S::bfogel@keeganwerlin.com::03281861-74c5-4f2d-af6e-f01ca2e13ccc" providerId="AD"/>
      </p:ext>
    </p:extLst>
  </p:cmAuthor>
  <p:cmAuthor id="2" name="Jeffrey L. Arps" initials="JLA" lastIdx="4" clrIdx="1">
    <p:extLst>
      <p:ext uri="{19B8F6BF-5375-455C-9EA6-DF929625EA0E}">
        <p15:presenceInfo xmlns:p15="http://schemas.microsoft.com/office/powerpoint/2012/main" userId="S::JLArps@tighebond.com::0bd08190-96b7-4b3a-8478-107f3cabdcc3" providerId="AD"/>
      </p:ext>
    </p:extLst>
  </p:cmAuthor>
  <p:cmAuthor id="3" name="Michael J. Scherer" initials="MJS" lastIdx="2" clrIdx="2">
    <p:extLst>
      <p:ext uri="{19B8F6BF-5375-455C-9EA6-DF929625EA0E}">
        <p15:presenceInfo xmlns:p15="http://schemas.microsoft.com/office/powerpoint/2012/main" userId="S::MJScherer@tigheBond.com::c38dbf77-fc24-444c-9a76-68264de80e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325"/>
    <a:srgbClr val="0A5D8E"/>
    <a:srgbClr val="666666"/>
    <a:srgbClr val="0072AF"/>
    <a:srgbClr val="006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86402" autoAdjust="0"/>
  </p:normalViewPr>
  <p:slideViewPr>
    <p:cSldViewPr snapToGrid="0" showGuides="1">
      <p:cViewPr varScale="1">
        <p:scale>
          <a:sx n="112" d="100"/>
          <a:sy n="112" d="100"/>
        </p:scale>
        <p:origin x="13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1-15T13:06:28.828" idx="3">
    <p:pos x="4218" y="792"/>
    <p:text>Need to delete Merriam Rd Fire Pond?  If not using airport pond, should we sample to clear it for use?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9585"/>
          </a:xfrm>
          <a:prstGeom prst="rect">
            <a:avLst/>
          </a:prstGeom>
        </p:spPr>
        <p:txBody>
          <a:bodyPr vert="horz" lIns="92400" tIns="46200" rIns="92400" bIns="4620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59585"/>
          </a:xfrm>
          <a:prstGeom prst="rect">
            <a:avLst/>
          </a:prstGeom>
        </p:spPr>
        <p:txBody>
          <a:bodyPr vert="horz" lIns="92400" tIns="46200" rIns="92400" bIns="46200" rtlCol="0"/>
          <a:lstStyle>
            <a:lvl1pPr algn="r">
              <a:defRPr sz="1200"/>
            </a:lvl1pPr>
          </a:lstStyle>
          <a:p>
            <a:fld id="{E6A76347-9FB4-4595-BA9B-6C0733F9D7CA}" type="datetimeFigureOut">
              <a:rPr lang="en-US" smtClean="0"/>
              <a:t>01/18/2022</a:t>
            </a:fld>
            <a:endParaRPr lang="en-US"/>
          </a:p>
        </p:txBody>
      </p:sp>
      <p:sp>
        <p:nvSpPr>
          <p:cNvPr id="4" name="Footer Placeholder 3"/>
          <p:cNvSpPr>
            <a:spLocks noGrp="1"/>
          </p:cNvSpPr>
          <p:nvPr>
            <p:ph type="ftr" sz="quarter" idx="2"/>
          </p:nvPr>
        </p:nvSpPr>
        <p:spPr>
          <a:xfrm>
            <a:off x="0" y="8700292"/>
            <a:ext cx="3037840" cy="459584"/>
          </a:xfrm>
          <a:prstGeom prst="rect">
            <a:avLst/>
          </a:prstGeom>
        </p:spPr>
        <p:txBody>
          <a:bodyPr vert="horz" lIns="92400" tIns="46200" rIns="92400" bIns="46200" rtlCol="0" anchor="b"/>
          <a:lstStyle>
            <a:lvl1pPr algn="l">
              <a:defRPr sz="1200"/>
            </a:lvl1pPr>
          </a:lstStyle>
          <a:p>
            <a:endParaRPr lang="en-US"/>
          </a:p>
        </p:txBody>
      </p:sp>
    </p:spTree>
    <p:extLst>
      <p:ext uri="{BB962C8B-B14F-4D97-AF65-F5344CB8AC3E}">
        <p14:creationId xmlns:p14="http://schemas.microsoft.com/office/powerpoint/2010/main" val="401540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7994"/>
          </a:xfrm>
          <a:prstGeom prst="rect">
            <a:avLst/>
          </a:prstGeom>
        </p:spPr>
        <p:txBody>
          <a:bodyPr vert="horz" lIns="92400" tIns="46200" rIns="92400" bIns="4620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57994"/>
          </a:xfrm>
          <a:prstGeom prst="rect">
            <a:avLst/>
          </a:prstGeom>
        </p:spPr>
        <p:txBody>
          <a:bodyPr vert="horz" lIns="92400" tIns="46200" rIns="92400" bIns="46200" rtlCol="0"/>
          <a:lstStyle>
            <a:lvl1pPr algn="r">
              <a:defRPr sz="1200">
                <a:latin typeface="Arial" charset="0"/>
              </a:defRPr>
            </a:lvl1pPr>
          </a:lstStyle>
          <a:p>
            <a:pPr>
              <a:defRPr/>
            </a:pPr>
            <a:fld id="{72DC2D48-A0E8-452D-89EC-0702C2493B42}" type="datetimeFigureOut">
              <a:rPr lang="en-US"/>
              <a:pPr>
                <a:defRPr/>
              </a:pPr>
              <a:t>01/18/2022</a:t>
            </a:fld>
            <a:endParaRPr lang="en-US"/>
          </a:p>
        </p:txBody>
      </p:sp>
      <p:sp>
        <p:nvSpPr>
          <p:cNvPr id="4" name="Slide Image Placeholder 3"/>
          <p:cNvSpPr>
            <a:spLocks noGrp="1" noRot="1" noChangeAspect="1"/>
          </p:cNvSpPr>
          <p:nvPr>
            <p:ph type="sldImg" idx="2"/>
          </p:nvPr>
        </p:nvSpPr>
        <p:spPr>
          <a:xfrm>
            <a:off x="1214438" y="687388"/>
            <a:ext cx="4581525" cy="3435350"/>
          </a:xfrm>
          <a:prstGeom prst="rect">
            <a:avLst/>
          </a:prstGeom>
          <a:noFill/>
          <a:ln w="12700">
            <a:solidFill>
              <a:prstClr val="black"/>
            </a:solidFill>
          </a:ln>
        </p:spPr>
        <p:txBody>
          <a:bodyPr vert="horz" lIns="92400" tIns="46200" rIns="92400" bIns="46200" rtlCol="0" anchor="ctr"/>
          <a:lstStyle/>
          <a:p>
            <a:pPr lvl="0"/>
            <a:endParaRPr lang="en-US" noProof="0"/>
          </a:p>
        </p:txBody>
      </p:sp>
      <p:sp>
        <p:nvSpPr>
          <p:cNvPr id="5" name="Notes Placeholder 4"/>
          <p:cNvSpPr>
            <a:spLocks noGrp="1"/>
          </p:cNvSpPr>
          <p:nvPr>
            <p:ph type="body" sz="quarter" idx="3"/>
          </p:nvPr>
        </p:nvSpPr>
        <p:spPr>
          <a:xfrm>
            <a:off x="701040" y="4350941"/>
            <a:ext cx="5608320" cy="4121944"/>
          </a:xfrm>
          <a:prstGeom prst="rect">
            <a:avLst/>
          </a:prstGeom>
        </p:spPr>
        <p:txBody>
          <a:bodyPr vert="horz" lIns="92400" tIns="46200" rIns="92400" bIns="4620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00291"/>
            <a:ext cx="3037840" cy="457994"/>
          </a:xfrm>
          <a:prstGeom prst="rect">
            <a:avLst/>
          </a:prstGeom>
        </p:spPr>
        <p:txBody>
          <a:bodyPr vert="horz" lIns="92400" tIns="46200" rIns="92400" bIns="4620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700291"/>
            <a:ext cx="3037840" cy="457994"/>
          </a:xfrm>
          <a:prstGeom prst="rect">
            <a:avLst/>
          </a:prstGeom>
        </p:spPr>
        <p:txBody>
          <a:bodyPr vert="horz" wrap="square" lIns="92400" tIns="46200" rIns="92400" bIns="46200" numCol="1" anchor="b" anchorCtr="0" compatLnSpc="1">
            <a:prstTxWarp prst="textNoShape">
              <a:avLst/>
            </a:prstTxWarp>
          </a:bodyPr>
          <a:lstStyle>
            <a:lvl1pPr algn="r">
              <a:defRPr sz="1200"/>
            </a:lvl1pPr>
          </a:lstStyle>
          <a:p>
            <a:fld id="{D4C68B90-1066-4016-9788-C1986C2ADAC0}" type="slidenum">
              <a:rPr lang="en-US" altLang="en-US"/>
              <a:pPr/>
              <a:t>‹#›</a:t>
            </a:fld>
            <a:endParaRPr lang="en-US" altLang="en-US"/>
          </a:p>
        </p:txBody>
      </p:sp>
    </p:spTree>
    <p:extLst>
      <p:ext uri="{BB962C8B-B14F-4D97-AF65-F5344CB8AC3E}">
        <p14:creationId xmlns:p14="http://schemas.microsoft.com/office/powerpoint/2010/main" val="3661197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GHEBOND TITL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88591167-D4DB-4B3C-97B7-C474235BE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9398" y="2944427"/>
            <a:ext cx="4003385" cy="969145"/>
          </a:xfrm>
          <a:prstGeom prst="rect">
            <a:avLst/>
          </a:prstGeom>
        </p:spPr>
      </p:pic>
      <p:sp>
        <p:nvSpPr>
          <p:cNvPr id="8" name="Rectangle 7"/>
          <p:cNvSpPr/>
          <p:nvPr userDrawn="1"/>
        </p:nvSpPr>
        <p:spPr>
          <a:xfrm>
            <a:off x="8000376" y="-6136"/>
            <a:ext cx="1022350" cy="27609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9" name="Rectangle 8"/>
          <p:cNvSpPr/>
          <p:nvPr userDrawn="1"/>
        </p:nvSpPr>
        <p:spPr>
          <a:xfrm>
            <a:off x="5713128" y="-6133"/>
            <a:ext cx="1022350" cy="2760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10" name="Rectangle 9"/>
          <p:cNvSpPr/>
          <p:nvPr userDrawn="1"/>
        </p:nvSpPr>
        <p:spPr>
          <a:xfrm>
            <a:off x="6855165" y="-6133"/>
            <a:ext cx="1022350" cy="27609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11" name="Rectangle 10"/>
          <p:cNvSpPr/>
          <p:nvPr userDrawn="1"/>
        </p:nvSpPr>
        <p:spPr>
          <a:xfrm>
            <a:off x="4571091" y="-6134"/>
            <a:ext cx="1022350" cy="276096"/>
          </a:xfrm>
          <a:prstGeom prst="rect">
            <a:avLst/>
          </a:prstGeom>
          <a:solidFill>
            <a:srgbClr val="8AC3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8AC325"/>
              </a:solidFill>
            </a:endParaRPr>
          </a:p>
        </p:txBody>
      </p:sp>
    </p:spTree>
    <p:extLst>
      <p:ext uri="{BB962C8B-B14F-4D97-AF65-F5344CB8AC3E}">
        <p14:creationId xmlns:p14="http://schemas.microsoft.com/office/powerpoint/2010/main" val="268542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Cov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5509903"/>
            <a:ext cx="7772400" cy="328870"/>
          </a:xfrm>
          <a:prstGeom prst="rect">
            <a:avLst/>
          </a:prstGeom>
        </p:spPr>
        <p:txBody>
          <a:bodyPr anchor="t" anchorCtr="0"/>
          <a:lstStyle>
            <a:lvl1pPr marL="0" indent="0">
              <a:buNone/>
              <a:defRPr sz="1650" b="1">
                <a:solidFill>
                  <a:srgbClr val="0072AF"/>
                </a:solidFill>
                <a:latin typeface="+mj-lt"/>
              </a:defRPr>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dirty="0"/>
              <a:t>Subtitle or client name</a:t>
            </a:r>
          </a:p>
        </p:txBody>
      </p:sp>
      <p:sp>
        <p:nvSpPr>
          <p:cNvPr id="4" name="Text Placeholder 2"/>
          <p:cNvSpPr>
            <a:spLocks noGrp="1"/>
          </p:cNvSpPr>
          <p:nvPr>
            <p:ph type="body" idx="10" hasCustomPrompt="1"/>
          </p:nvPr>
        </p:nvSpPr>
        <p:spPr>
          <a:xfrm>
            <a:off x="722313" y="5875014"/>
            <a:ext cx="7772400" cy="271794"/>
          </a:xfrm>
          <a:prstGeom prst="rect">
            <a:avLst/>
          </a:prstGeom>
        </p:spPr>
        <p:txBody>
          <a:bodyPr anchor="t" anchorCtr="0"/>
          <a:lstStyle>
            <a:lvl1pPr marL="0" indent="0">
              <a:buNone/>
              <a:defRPr sz="1400" b="0">
                <a:solidFill>
                  <a:schemeClr val="accent1"/>
                </a:solidFill>
                <a:latin typeface="+mj-lt"/>
              </a:defRPr>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dirty="0"/>
              <a:t>Presenters names, this text may be split into two columns to make room for additional staff </a:t>
            </a:r>
          </a:p>
        </p:txBody>
      </p:sp>
      <p:sp>
        <p:nvSpPr>
          <p:cNvPr id="6" name="Picture Placeholder 5"/>
          <p:cNvSpPr>
            <a:spLocks noGrp="1"/>
          </p:cNvSpPr>
          <p:nvPr>
            <p:ph type="pic" sz="quarter" idx="11" hasCustomPrompt="1"/>
          </p:nvPr>
        </p:nvSpPr>
        <p:spPr>
          <a:xfrm>
            <a:off x="0" y="0"/>
            <a:ext cx="9143999" cy="4432300"/>
          </a:xfrm>
          <a:prstGeom prst="rect">
            <a:avLst/>
          </a:prstGeom>
        </p:spPr>
        <p:txBody>
          <a:bodyPr/>
          <a:lstStyle>
            <a:lvl1pPr marL="257168" indent="-257168">
              <a:buClr>
                <a:schemeClr val="tx1"/>
              </a:buClr>
              <a:buFont typeface="Arial" panose="020B0604020202020204" pitchFamily="34" charset="0"/>
              <a:buChar char="•"/>
              <a:defRPr>
                <a:solidFill>
                  <a:schemeClr val="accent6"/>
                </a:solidFill>
                <a:latin typeface="+mn-lt"/>
              </a:defRPr>
            </a:lvl1pPr>
          </a:lstStyle>
          <a:p>
            <a:r>
              <a:rPr lang="en-US" dirty="0"/>
              <a:t>Click icon to add picture. If photo resizes, use crop tool to fill slide width with image.  If image is too square, use a background photo to fill space, and place main image on top, or use two images with one taking up ⅔ of space, and one ⅓. If all else fails, ask Marketing </a:t>
            </a:r>
            <a:r>
              <a:rPr lang="en-US" dirty="0" err="1"/>
              <a:t>Dept</a:t>
            </a:r>
            <a:r>
              <a:rPr lang="en-US" dirty="0"/>
              <a:t> for help!</a:t>
            </a:r>
          </a:p>
        </p:txBody>
      </p:sp>
      <p:sp>
        <p:nvSpPr>
          <p:cNvPr id="10" name="Title 1"/>
          <p:cNvSpPr>
            <a:spLocks noGrp="1"/>
          </p:cNvSpPr>
          <p:nvPr>
            <p:ph type="title"/>
          </p:nvPr>
        </p:nvSpPr>
        <p:spPr>
          <a:xfrm>
            <a:off x="722313" y="4851133"/>
            <a:ext cx="7772400" cy="678091"/>
          </a:xfrm>
          <a:prstGeom prst="rect">
            <a:avLst/>
          </a:prstGeom>
        </p:spPr>
        <p:txBody>
          <a:bodyPr anchor="t">
            <a:normAutofit/>
          </a:bodyPr>
          <a:lstStyle>
            <a:lvl1pPr algn="l">
              <a:defRPr sz="3200" b="1" i="0" cap="all" baseline="0">
                <a:solidFill>
                  <a:schemeClr val="accent2"/>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771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287F14F-2F96-4F40-A560-BCF940DD1311}"/>
              </a:ext>
            </a:extLst>
          </p:cNvPr>
          <p:cNvSpPr>
            <a:spLocks noGrp="1"/>
          </p:cNvSpPr>
          <p:nvPr>
            <p:ph idx="1" hasCustomPrompt="1"/>
          </p:nvPr>
        </p:nvSpPr>
        <p:spPr>
          <a:xfrm>
            <a:off x="346075" y="1145405"/>
            <a:ext cx="8229600" cy="5114309"/>
          </a:xfrm>
          <a:prstGeom prst="rect">
            <a:avLst/>
          </a:prstGeom>
        </p:spPr>
        <p:txBody>
          <a:bodyPr/>
          <a:lstStyle>
            <a:lvl1pPr marL="257168" indent="-257168">
              <a:buClr>
                <a:schemeClr val="tx1"/>
              </a:buClr>
              <a:buFont typeface="Arial" panose="020B0604020202020204" pitchFamily="34" charset="0"/>
              <a:buChar char="•"/>
              <a:defRPr sz="2800" b="1">
                <a:solidFill>
                  <a:schemeClr val="accent2"/>
                </a:solidFill>
                <a:latin typeface="+mn-lt"/>
              </a:defRPr>
            </a:lvl1pPr>
            <a:lvl2pPr marL="557199" indent="-296459">
              <a:buClr>
                <a:schemeClr val="tx1"/>
              </a:buClr>
              <a:buSzPct val="100000"/>
              <a:buFont typeface="Myriad Pro" panose="020B0503030403020204" pitchFamily="34" charset="0"/>
              <a:buChar char="–"/>
              <a:defRPr sz="2000">
                <a:solidFill>
                  <a:srgbClr val="666666"/>
                </a:solidFill>
                <a:latin typeface="+mn-lt"/>
              </a:defRPr>
            </a:lvl2pPr>
            <a:lvl3pPr marL="857228" indent="-171446">
              <a:buClr>
                <a:schemeClr val="tx1"/>
              </a:buClr>
              <a:buSzPct val="50000"/>
              <a:buFont typeface="Myriad Pro" panose="020B0503030403020204" pitchFamily="34" charset="0"/>
              <a:buChar char="–"/>
              <a:defRPr sz="2000">
                <a:solidFill>
                  <a:srgbClr val="666666"/>
                </a:solidFill>
                <a:latin typeface="+mn-lt"/>
              </a:defRPr>
            </a:lvl3pPr>
            <a:lvl4pPr marL="1200120" indent="-171446">
              <a:buClr>
                <a:schemeClr val="tx1"/>
              </a:buClr>
              <a:buSzPct val="100000"/>
              <a:buFont typeface="Myriad Pro" panose="020B0503030403020204" pitchFamily="34" charset="0"/>
              <a:buChar char="–"/>
              <a:defRPr>
                <a:solidFill>
                  <a:srgbClr val="666666"/>
                </a:solidFill>
                <a:latin typeface="+mn-lt"/>
              </a:defRPr>
            </a:lvl4pPr>
            <a:lvl5pPr marL="1543012" indent="-171446">
              <a:buClr>
                <a:schemeClr val="tx1"/>
              </a:buClr>
              <a:buFont typeface="Myriad Pro" panose="020B0503030403020204" pitchFamily="34" charset="0"/>
              <a:buChar char="–"/>
              <a:defRPr>
                <a:solidFill>
                  <a:srgbClr val="666666"/>
                </a:solidFill>
                <a:latin typeface="+mn-lt"/>
              </a:defRPr>
            </a:lvl5pPr>
          </a:lstStyle>
          <a:p>
            <a:pPr lvl="0"/>
            <a:r>
              <a:rPr lang="en-US" dirty="0"/>
              <a:t>Edit Master text styles - if too much orange on slide, change to dark grey or blue using theme colors</a:t>
            </a:r>
          </a:p>
          <a:p>
            <a:pPr lvl="1"/>
            <a:r>
              <a:rPr lang="en-US" dirty="0"/>
              <a:t>Second level</a:t>
            </a:r>
          </a:p>
          <a:p>
            <a:pPr lvl="2"/>
            <a:r>
              <a:rPr lang="en-US" dirty="0"/>
              <a:t>Third level</a:t>
            </a:r>
          </a:p>
        </p:txBody>
      </p:sp>
      <p:sp>
        <p:nvSpPr>
          <p:cNvPr id="5" name="Title 1">
            <a:extLst>
              <a:ext uri="{FF2B5EF4-FFF2-40B4-BE49-F238E27FC236}">
                <a16:creationId xmlns:a16="http://schemas.microsoft.com/office/drawing/2014/main" id="{73303816-5A6E-4C32-8D6B-5CEB2F537EE4}"/>
              </a:ext>
            </a:extLst>
          </p:cNvPr>
          <p:cNvSpPr>
            <a:spLocks noGrp="1"/>
          </p:cNvSpPr>
          <p:nvPr>
            <p:ph type="title"/>
          </p:nvPr>
        </p:nvSpPr>
        <p:spPr>
          <a:xfrm>
            <a:off x="346072" y="243043"/>
            <a:ext cx="8797928" cy="736599"/>
          </a:xfrm>
          <a:prstGeom prst="rect">
            <a:avLst/>
          </a:prstGeom>
        </p:spPr>
        <p:txBody>
          <a:bodyPr>
            <a:normAutofit/>
          </a:bodyPr>
          <a:lstStyle>
            <a:lvl1pPr algn="l">
              <a:defRPr sz="2800" b="1" cap="all">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69550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303816-5A6E-4C32-8D6B-5CEB2F537EE4}"/>
              </a:ext>
            </a:extLst>
          </p:cNvPr>
          <p:cNvSpPr>
            <a:spLocks noGrp="1"/>
          </p:cNvSpPr>
          <p:nvPr>
            <p:ph type="title"/>
          </p:nvPr>
        </p:nvSpPr>
        <p:spPr>
          <a:xfrm>
            <a:off x="346075" y="223793"/>
            <a:ext cx="8797928" cy="736599"/>
          </a:xfrm>
          <a:prstGeom prst="rect">
            <a:avLst/>
          </a:prstGeom>
        </p:spPr>
        <p:txBody>
          <a:bodyPr>
            <a:normAutofit/>
          </a:bodyPr>
          <a:lstStyle>
            <a:lvl1pPr algn="l">
              <a:defRPr sz="2800" b="1" cap="all">
                <a:solidFill>
                  <a:schemeClr val="tx1"/>
                </a:solidFill>
                <a:latin typeface="+mj-lt"/>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2287F14F-2F96-4F40-A560-BCF940DD1311}"/>
              </a:ext>
            </a:extLst>
          </p:cNvPr>
          <p:cNvSpPr>
            <a:spLocks noGrp="1"/>
          </p:cNvSpPr>
          <p:nvPr>
            <p:ph idx="1"/>
          </p:nvPr>
        </p:nvSpPr>
        <p:spPr>
          <a:xfrm>
            <a:off x="346075" y="1145407"/>
            <a:ext cx="4108203" cy="5095058"/>
          </a:xfrm>
          <a:prstGeom prst="rect">
            <a:avLst/>
          </a:prstGeom>
        </p:spPr>
        <p:txBody>
          <a:bodyPr/>
          <a:lstStyle>
            <a:lvl1pPr marL="257168" indent="-257168">
              <a:buClr>
                <a:schemeClr val="tx1"/>
              </a:buClr>
              <a:buFont typeface="Arial" panose="020B0604020202020204" pitchFamily="34" charset="0"/>
              <a:buChar char="•"/>
              <a:defRPr sz="2800" b="1">
                <a:solidFill>
                  <a:schemeClr val="accent2"/>
                </a:solidFill>
                <a:latin typeface="+mn-lt"/>
              </a:defRPr>
            </a:lvl1pPr>
            <a:lvl2pPr marL="557199" indent="-296459">
              <a:buClr>
                <a:schemeClr val="tx1"/>
              </a:buClr>
              <a:buSzPct val="50000"/>
              <a:buFont typeface="Myriad Pro" panose="020B0503030403020204" pitchFamily="34" charset="0"/>
              <a:buChar char="–"/>
              <a:defRPr sz="2000">
                <a:solidFill>
                  <a:srgbClr val="666666"/>
                </a:solidFill>
                <a:latin typeface="+mn-lt"/>
              </a:defRPr>
            </a:lvl2pPr>
            <a:lvl3pPr marL="857228" indent="-171446">
              <a:buClr>
                <a:schemeClr val="tx1"/>
              </a:buClr>
              <a:buFont typeface="Myriad Pro" panose="020B0503030403020204" pitchFamily="34" charset="0"/>
              <a:buChar char="–"/>
              <a:defRPr sz="2000">
                <a:solidFill>
                  <a:srgbClr val="666666"/>
                </a:solidFill>
                <a:latin typeface="+mn-lt"/>
              </a:defRPr>
            </a:lvl3pPr>
            <a:lvl4pPr marL="1200120" indent="-171446">
              <a:buClr>
                <a:schemeClr val="tx1"/>
              </a:buClr>
              <a:buSzPct val="50000"/>
              <a:buFont typeface="Myriad Pro" panose="020B0503030403020204" pitchFamily="34" charset="0"/>
              <a:buChar char="–"/>
              <a:defRPr sz="2000">
                <a:solidFill>
                  <a:srgbClr val="666666"/>
                </a:solidFill>
                <a:latin typeface="+mn-lt"/>
              </a:defRPr>
            </a:lvl4pPr>
            <a:lvl5pPr marL="1543012" indent="-171446">
              <a:buClr>
                <a:schemeClr val="tx1"/>
              </a:buClr>
              <a:buFont typeface="Myriad Pro" panose="020B0503030403020204" pitchFamily="34" charset="0"/>
              <a:buChar char="–"/>
              <a:defRPr sz="2000">
                <a:solidFill>
                  <a:srgbClr val="666666"/>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2287F14F-2F96-4F40-A560-BCF940DD1311}"/>
              </a:ext>
            </a:extLst>
          </p:cNvPr>
          <p:cNvSpPr>
            <a:spLocks noGrp="1"/>
          </p:cNvSpPr>
          <p:nvPr>
            <p:ph idx="10"/>
          </p:nvPr>
        </p:nvSpPr>
        <p:spPr>
          <a:xfrm>
            <a:off x="4706970" y="1145407"/>
            <a:ext cx="4115687" cy="5095057"/>
          </a:xfrm>
          <a:prstGeom prst="rect">
            <a:avLst/>
          </a:prstGeom>
          <a:ln w="28575">
            <a:solidFill>
              <a:schemeClr val="accent6"/>
            </a:solidFill>
          </a:ln>
        </p:spPr>
        <p:txBody>
          <a:bodyPr/>
          <a:lstStyle>
            <a:lvl1pPr marL="257168" indent="-257168">
              <a:buClr>
                <a:schemeClr val="tx1"/>
              </a:buClr>
              <a:buFont typeface="Arial" panose="020B0604020202020204" pitchFamily="34" charset="0"/>
              <a:buChar char="•"/>
              <a:defRPr sz="2800" b="1">
                <a:solidFill>
                  <a:schemeClr val="accent2"/>
                </a:solidFill>
                <a:latin typeface="+mn-lt"/>
              </a:defRPr>
            </a:lvl1pPr>
            <a:lvl2pPr marL="557199" indent="-296459">
              <a:buClr>
                <a:schemeClr val="tx1"/>
              </a:buClr>
              <a:buSzPct val="50000"/>
              <a:buFont typeface="Myriad Pro" panose="020B0503030403020204" pitchFamily="34" charset="0"/>
              <a:buChar char="–"/>
              <a:defRPr sz="2000">
                <a:solidFill>
                  <a:srgbClr val="666666"/>
                </a:solidFill>
                <a:latin typeface="+mn-lt"/>
              </a:defRPr>
            </a:lvl2pPr>
            <a:lvl3pPr marL="857228" indent="-171446">
              <a:buClr>
                <a:schemeClr val="tx1"/>
              </a:buClr>
              <a:buFont typeface="Myriad Pro" panose="020B0503030403020204" pitchFamily="34" charset="0"/>
              <a:buChar char="–"/>
              <a:defRPr sz="2000">
                <a:solidFill>
                  <a:srgbClr val="666666"/>
                </a:solidFill>
                <a:latin typeface="+mn-lt"/>
              </a:defRPr>
            </a:lvl3pPr>
            <a:lvl4pPr marL="1200120" indent="-171446">
              <a:buClr>
                <a:schemeClr val="tx1"/>
              </a:buClr>
              <a:buSzPct val="50000"/>
              <a:buFont typeface="Myriad Pro" panose="020B0503030403020204" pitchFamily="34" charset="0"/>
              <a:buChar char="–"/>
              <a:defRPr sz="2000">
                <a:solidFill>
                  <a:srgbClr val="666666"/>
                </a:solidFill>
                <a:latin typeface="+mn-lt"/>
              </a:defRPr>
            </a:lvl4pPr>
            <a:lvl5pPr marL="1543012" indent="-171446">
              <a:buClr>
                <a:schemeClr val="tx1"/>
              </a:buClr>
              <a:buFont typeface="Myriad Pro" panose="020B0503030403020204" pitchFamily="34" charset="0"/>
              <a:buChar char="–"/>
              <a:defRPr sz="2000">
                <a:solidFill>
                  <a:srgbClr val="666666"/>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773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163A-4383-4384-BA5E-72090CF63F06}"/>
              </a:ext>
            </a:extLst>
          </p:cNvPr>
          <p:cNvSpPr>
            <a:spLocks noGrp="1"/>
          </p:cNvSpPr>
          <p:nvPr>
            <p:ph type="title"/>
          </p:nvPr>
        </p:nvSpPr>
        <p:spPr>
          <a:xfrm>
            <a:off x="678352" y="4936844"/>
            <a:ext cx="8025731" cy="591464"/>
          </a:xfrm>
        </p:spPr>
        <p:txBody>
          <a:bodyPr>
            <a:normAutofit/>
          </a:bodyPr>
          <a:lstStyle>
            <a:lvl1pPr algn="ctr" rtl="0" eaLnBrk="1" fontAlgn="base" hangingPunct="1">
              <a:spcBef>
                <a:spcPct val="0"/>
              </a:spcBef>
              <a:spcAft>
                <a:spcPct val="0"/>
              </a:spcAft>
              <a:defRPr lang="en-US" sz="3200" b="1" i="0" cap="all" baseline="0" dirty="0">
                <a:solidFill>
                  <a:srgbClr val="0A5D8E"/>
                </a:solidFill>
                <a:latin typeface="+mj-lt"/>
                <a:ea typeface="+mj-ea"/>
                <a:cs typeface="+mj-cs"/>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8765A9F-A2E0-4173-8C11-1DA864747866}"/>
              </a:ext>
            </a:extLst>
          </p:cNvPr>
          <p:cNvSpPr>
            <a:spLocks noGrp="1"/>
          </p:cNvSpPr>
          <p:nvPr>
            <p:ph type="pic" sz="quarter" idx="10" hasCustomPrompt="1"/>
          </p:nvPr>
        </p:nvSpPr>
        <p:spPr>
          <a:xfrm>
            <a:off x="0" y="0"/>
            <a:ext cx="9144000" cy="4466121"/>
          </a:xfrm>
          <a:prstGeom prst="rect">
            <a:avLst/>
          </a:prstGeom>
        </p:spPr>
        <p:txBody>
          <a:bodyPr/>
          <a:lstStyle>
            <a:lvl1pPr>
              <a:defRPr/>
            </a:lvl1pPr>
          </a:lstStyle>
          <a:p>
            <a:r>
              <a:rPr lang="en-US" dirty="0"/>
              <a:t>Insert your picture here , if it resizes, use crop tool to fill slide width with image. If you have any issues, see the Marketing </a:t>
            </a:r>
            <a:r>
              <a:rPr lang="en-US" dirty="0" err="1"/>
              <a:t>Dept</a:t>
            </a:r>
            <a:r>
              <a:rPr lang="en-US" dirty="0"/>
              <a:t>!</a:t>
            </a:r>
          </a:p>
        </p:txBody>
      </p:sp>
      <p:sp>
        <p:nvSpPr>
          <p:cNvPr id="9" name="Text Placeholder 8">
            <a:extLst>
              <a:ext uri="{FF2B5EF4-FFF2-40B4-BE49-F238E27FC236}">
                <a16:creationId xmlns:a16="http://schemas.microsoft.com/office/drawing/2014/main" id="{A516EB94-1797-43C7-8E4B-00DFCCF5D65A}"/>
              </a:ext>
            </a:extLst>
          </p:cNvPr>
          <p:cNvSpPr>
            <a:spLocks noGrp="1"/>
          </p:cNvSpPr>
          <p:nvPr>
            <p:ph type="body" sz="quarter" idx="11"/>
          </p:nvPr>
        </p:nvSpPr>
        <p:spPr>
          <a:xfrm>
            <a:off x="1828800" y="5527675"/>
            <a:ext cx="5808663" cy="533400"/>
          </a:xfrm>
          <a:prstGeom prst="rect">
            <a:avLst/>
          </a:prstGeom>
        </p:spPr>
        <p:txBody>
          <a:bodyPr/>
          <a:lstStyle>
            <a:lvl1pPr marL="0" indent="0" algn="ctr">
              <a:buNone/>
              <a:defRPr>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09213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0850" y="1613919"/>
            <a:ext cx="8248650" cy="27601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Rectangle 10"/>
          <p:cNvSpPr/>
          <p:nvPr/>
        </p:nvSpPr>
        <p:spPr>
          <a:xfrm>
            <a:off x="5726123" y="6638647"/>
            <a:ext cx="18288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12" name="Rectangle 11"/>
          <p:cNvSpPr/>
          <p:nvPr/>
        </p:nvSpPr>
        <p:spPr>
          <a:xfrm>
            <a:off x="2068523" y="6638653"/>
            <a:ext cx="1828800"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14" name="Rectangle 13"/>
          <p:cNvSpPr/>
          <p:nvPr/>
        </p:nvSpPr>
        <p:spPr>
          <a:xfrm>
            <a:off x="3897323" y="6638650"/>
            <a:ext cx="1828800"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sp>
        <p:nvSpPr>
          <p:cNvPr id="15" name="Rectangle 14"/>
          <p:cNvSpPr/>
          <p:nvPr/>
        </p:nvSpPr>
        <p:spPr>
          <a:xfrm>
            <a:off x="239723" y="6638656"/>
            <a:ext cx="1828800" cy="45719"/>
          </a:xfrm>
          <a:prstGeom prst="rect">
            <a:avLst/>
          </a:prstGeom>
          <a:solidFill>
            <a:srgbClr val="8AC3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5587"/>
              </a:solidFill>
            </a:endParaRPr>
          </a:p>
        </p:txBody>
      </p:sp>
      <p:pic>
        <p:nvPicPr>
          <p:cNvPr id="7" name="Picture 6">
            <a:extLst>
              <a:ext uri="{FF2B5EF4-FFF2-40B4-BE49-F238E27FC236}">
                <a16:creationId xmlns:a16="http://schemas.microsoft.com/office/drawing/2014/main" id="{99FA58CF-2384-49FF-8671-B692C80880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4728" y="6551840"/>
            <a:ext cx="1216906" cy="219345"/>
          </a:xfrm>
          <a:prstGeom prst="rect">
            <a:avLst/>
          </a:prstGeom>
        </p:spPr>
      </p:pic>
    </p:spTree>
  </p:cSld>
  <p:clrMap bg1="lt1" tx1="dk1" bg2="lt2" tx2="dk2" accent1="accent1" accent2="accent2" accent3="accent3" accent4="accent4" accent5="accent5" accent6="accent6" hlink="hlink" folHlink="folHlink"/>
  <p:sldLayoutIdLst>
    <p:sldLayoutId id="2147483807" r:id="rId1"/>
    <p:sldLayoutId id="2147483817" r:id="rId2"/>
    <p:sldLayoutId id="2147483846" r:id="rId3"/>
    <p:sldLayoutId id="2147483847" r:id="rId4"/>
    <p:sldLayoutId id="2147483848" r:id="rId5"/>
  </p:sldLayoutIdLst>
  <p:txStyles>
    <p:titleStyle>
      <a:lvl1pPr algn="ctr" rtl="0" eaLnBrk="1" fontAlgn="base" hangingPunct="1">
        <a:spcBef>
          <a:spcPct val="0"/>
        </a:spcBef>
        <a:spcAft>
          <a:spcPct val="0"/>
        </a:spcAft>
        <a:defRPr sz="2250" b="1">
          <a:solidFill>
            <a:schemeClr val="tx1"/>
          </a:solidFill>
          <a:latin typeface="+mj-lt"/>
          <a:ea typeface="+mj-ea"/>
          <a:cs typeface="+mj-cs"/>
        </a:defRPr>
      </a:lvl1pPr>
      <a:lvl2pPr algn="ctr" rtl="0" eaLnBrk="1" fontAlgn="base" hangingPunct="1">
        <a:spcBef>
          <a:spcPct val="0"/>
        </a:spcBef>
        <a:spcAft>
          <a:spcPct val="0"/>
        </a:spcAft>
        <a:defRPr sz="2250" b="1">
          <a:solidFill>
            <a:schemeClr val="bg2"/>
          </a:solidFill>
          <a:latin typeface="Arial Black" pitchFamily="34" charset="0"/>
        </a:defRPr>
      </a:lvl2pPr>
      <a:lvl3pPr algn="ctr" rtl="0" eaLnBrk="1" fontAlgn="base" hangingPunct="1">
        <a:spcBef>
          <a:spcPct val="0"/>
        </a:spcBef>
        <a:spcAft>
          <a:spcPct val="0"/>
        </a:spcAft>
        <a:defRPr sz="2250" b="1">
          <a:solidFill>
            <a:schemeClr val="bg2"/>
          </a:solidFill>
          <a:latin typeface="Arial Black" pitchFamily="34" charset="0"/>
        </a:defRPr>
      </a:lvl3pPr>
      <a:lvl4pPr algn="ctr" rtl="0" eaLnBrk="1" fontAlgn="base" hangingPunct="1">
        <a:spcBef>
          <a:spcPct val="0"/>
        </a:spcBef>
        <a:spcAft>
          <a:spcPct val="0"/>
        </a:spcAft>
        <a:defRPr sz="2250" b="1">
          <a:solidFill>
            <a:schemeClr val="bg2"/>
          </a:solidFill>
          <a:latin typeface="Arial Black" pitchFamily="34" charset="0"/>
        </a:defRPr>
      </a:lvl4pPr>
      <a:lvl5pPr algn="ctr" rtl="0" eaLnBrk="1" fontAlgn="base" hangingPunct="1">
        <a:spcBef>
          <a:spcPct val="0"/>
        </a:spcBef>
        <a:spcAft>
          <a:spcPct val="0"/>
        </a:spcAft>
        <a:defRPr sz="2250" b="1">
          <a:solidFill>
            <a:schemeClr val="bg2"/>
          </a:solidFill>
          <a:latin typeface="Arial Black" pitchFamily="34" charset="0"/>
        </a:defRPr>
      </a:lvl5pPr>
      <a:lvl6pPr marL="342892" algn="l" rtl="0" eaLnBrk="1" fontAlgn="base" hangingPunct="1">
        <a:spcBef>
          <a:spcPct val="0"/>
        </a:spcBef>
        <a:spcAft>
          <a:spcPct val="0"/>
        </a:spcAft>
        <a:defRPr sz="2250" b="1">
          <a:solidFill>
            <a:schemeClr val="tx2"/>
          </a:solidFill>
          <a:latin typeface="Verdana" pitchFamily="34" charset="0"/>
        </a:defRPr>
      </a:lvl6pPr>
      <a:lvl7pPr marL="685783" algn="l" rtl="0" eaLnBrk="1" fontAlgn="base" hangingPunct="1">
        <a:spcBef>
          <a:spcPct val="0"/>
        </a:spcBef>
        <a:spcAft>
          <a:spcPct val="0"/>
        </a:spcAft>
        <a:defRPr sz="2250" b="1">
          <a:solidFill>
            <a:schemeClr val="tx2"/>
          </a:solidFill>
          <a:latin typeface="Verdana" pitchFamily="34" charset="0"/>
        </a:defRPr>
      </a:lvl7pPr>
      <a:lvl8pPr marL="1028675" algn="l" rtl="0" eaLnBrk="1" fontAlgn="base" hangingPunct="1">
        <a:spcBef>
          <a:spcPct val="0"/>
        </a:spcBef>
        <a:spcAft>
          <a:spcPct val="0"/>
        </a:spcAft>
        <a:defRPr sz="2250" b="1">
          <a:solidFill>
            <a:schemeClr val="tx2"/>
          </a:solidFill>
          <a:latin typeface="Verdana" pitchFamily="34" charset="0"/>
        </a:defRPr>
      </a:lvl8pPr>
      <a:lvl9pPr marL="1371566" algn="l" rtl="0" eaLnBrk="1" fontAlgn="base" hangingPunct="1">
        <a:spcBef>
          <a:spcPct val="0"/>
        </a:spcBef>
        <a:spcAft>
          <a:spcPct val="0"/>
        </a:spcAft>
        <a:defRPr sz="2250" b="1">
          <a:solidFill>
            <a:schemeClr val="tx2"/>
          </a:solidFill>
          <a:latin typeface="Verdana" pitchFamily="34" charset="0"/>
        </a:defRPr>
      </a:lvl9pPr>
    </p:titleStyle>
    <p:bodyStyle>
      <a:lvl1pPr marL="257168" indent="-257168" algn="l" rtl="0" eaLnBrk="1" fontAlgn="base" hangingPunct="1">
        <a:spcBef>
          <a:spcPct val="0"/>
        </a:spcBef>
        <a:spcAft>
          <a:spcPct val="0"/>
        </a:spcAft>
        <a:buClr>
          <a:srgbClr val="000000"/>
        </a:buClr>
        <a:buFont typeface="Arial" panose="020B0604020202020204" pitchFamily="34" charset="0"/>
        <a:buChar char="■"/>
        <a:defRPr sz="1875" b="1">
          <a:solidFill>
            <a:srgbClr val="00659F"/>
          </a:solidFill>
          <a:latin typeface="Arial" pitchFamily="34" charset="0"/>
          <a:ea typeface="+mn-ea"/>
          <a:cs typeface="Arial" pitchFamily="34" charset="0"/>
        </a:defRPr>
      </a:lvl1pPr>
      <a:lvl2pPr marL="557199" indent="-296459" algn="l" rtl="0" eaLnBrk="1" fontAlgn="base" hangingPunct="1">
        <a:spcBef>
          <a:spcPct val="0"/>
        </a:spcBef>
        <a:spcAft>
          <a:spcPct val="0"/>
        </a:spcAft>
        <a:buFont typeface="Arial" panose="020B0604020202020204" pitchFamily="34" charset="0"/>
        <a:buChar char="–"/>
        <a:defRPr sz="1500">
          <a:solidFill>
            <a:schemeClr val="accent1"/>
          </a:solidFill>
          <a:latin typeface="Arial" pitchFamily="34" charset="0"/>
          <a:cs typeface="Arial" pitchFamily="34" charset="0"/>
        </a:defRPr>
      </a:lvl2pPr>
      <a:lvl3pPr marL="857228" indent="-171446" algn="l" rtl="0" eaLnBrk="1" fontAlgn="base" hangingPunct="1">
        <a:spcBef>
          <a:spcPct val="0"/>
        </a:spcBef>
        <a:spcAft>
          <a:spcPct val="0"/>
        </a:spcAft>
        <a:buClr>
          <a:schemeClr val="tx2"/>
        </a:buClr>
        <a:buFont typeface="Arial" panose="020B0604020202020204" pitchFamily="34" charset="0"/>
        <a:buChar char="»"/>
        <a:defRPr sz="1500">
          <a:solidFill>
            <a:schemeClr val="accent1"/>
          </a:solidFill>
          <a:latin typeface="Arial" pitchFamily="34" charset="0"/>
          <a:cs typeface="Arial" pitchFamily="34" charset="0"/>
        </a:defRPr>
      </a:lvl3pPr>
      <a:lvl4pPr marL="1200120" indent="-171446" algn="l" rtl="0" eaLnBrk="1" fontAlgn="base" hangingPunct="1">
        <a:spcBef>
          <a:spcPct val="0"/>
        </a:spcBef>
        <a:spcAft>
          <a:spcPct val="0"/>
        </a:spcAft>
        <a:buClr>
          <a:schemeClr val="tx2"/>
        </a:buClr>
        <a:buChar char="–"/>
        <a:defRPr sz="1500">
          <a:solidFill>
            <a:schemeClr val="accent1"/>
          </a:solidFill>
          <a:latin typeface="Arial" pitchFamily="34" charset="0"/>
          <a:cs typeface="Arial" pitchFamily="34" charset="0"/>
        </a:defRPr>
      </a:lvl4pPr>
      <a:lvl5pPr marL="1543012" indent="-171446" algn="l" rtl="0" eaLnBrk="1" fontAlgn="base" hangingPunct="1">
        <a:spcBef>
          <a:spcPct val="0"/>
        </a:spcBef>
        <a:spcAft>
          <a:spcPct val="0"/>
        </a:spcAft>
        <a:buClr>
          <a:schemeClr val="tx2"/>
        </a:buClr>
        <a:buChar char="»"/>
        <a:defRPr sz="1500">
          <a:solidFill>
            <a:schemeClr val="accent1"/>
          </a:solidFill>
          <a:latin typeface="Arial" pitchFamily="34" charset="0"/>
          <a:cs typeface="Arial" pitchFamily="34" charset="0"/>
        </a:defRPr>
      </a:lvl5pPr>
      <a:lvl6pPr marL="1885903" indent="-171446" algn="l" rtl="0" eaLnBrk="1" fontAlgn="base" hangingPunct="1">
        <a:spcBef>
          <a:spcPct val="20000"/>
        </a:spcBef>
        <a:spcAft>
          <a:spcPct val="0"/>
        </a:spcAft>
        <a:buClr>
          <a:schemeClr val="tx2"/>
        </a:buClr>
        <a:buChar char="»"/>
        <a:defRPr>
          <a:solidFill>
            <a:schemeClr val="tx2"/>
          </a:solidFill>
          <a:latin typeface="+mn-lt"/>
        </a:defRPr>
      </a:lvl6pPr>
      <a:lvl7pPr marL="2228795" indent="-171446" algn="l" rtl="0" eaLnBrk="1" fontAlgn="base" hangingPunct="1">
        <a:spcBef>
          <a:spcPct val="20000"/>
        </a:spcBef>
        <a:spcAft>
          <a:spcPct val="0"/>
        </a:spcAft>
        <a:buClr>
          <a:schemeClr val="tx2"/>
        </a:buClr>
        <a:buChar char="»"/>
        <a:defRPr>
          <a:solidFill>
            <a:schemeClr val="tx2"/>
          </a:solidFill>
          <a:latin typeface="+mn-lt"/>
        </a:defRPr>
      </a:lvl7pPr>
      <a:lvl8pPr marL="2571686" indent="-171446" algn="l" rtl="0" eaLnBrk="1" fontAlgn="base" hangingPunct="1">
        <a:spcBef>
          <a:spcPct val="20000"/>
        </a:spcBef>
        <a:spcAft>
          <a:spcPct val="0"/>
        </a:spcAft>
        <a:buClr>
          <a:schemeClr val="tx2"/>
        </a:buClr>
        <a:buChar char="»"/>
        <a:defRPr>
          <a:solidFill>
            <a:schemeClr val="tx2"/>
          </a:solidFill>
          <a:latin typeface="+mn-lt"/>
        </a:defRPr>
      </a:lvl8pPr>
      <a:lvl9pPr marL="2914577" indent="-171446" algn="l" rtl="0" eaLnBrk="1" fontAlgn="base" hangingPunct="1">
        <a:spcBef>
          <a:spcPct val="20000"/>
        </a:spcBef>
        <a:spcAft>
          <a:spcPct val="0"/>
        </a:spcAft>
        <a:buClr>
          <a:schemeClr val="tx2"/>
        </a:buClr>
        <a:buChar char="»"/>
        <a:defRPr>
          <a:solidFill>
            <a:schemeClr val="tx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rgbClr val="0A5D8E"/>
                </a:solidFill>
              </a:rPr>
              <a:t>Private Well Monitoring and Phase II Project</a:t>
            </a:r>
          </a:p>
        </p:txBody>
      </p:sp>
      <p:sp>
        <p:nvSpPr>
          <p:cNvPr id="3" name="Text Placeholder 2"/>
          <p:cNvSpPr>
            <a:spLocks noGrp="1"/>
          </p:cNvSpPr>
          <p:nvPr>
            <p:ph type="body" idx="10"/>
          </p:nvPr>
        </p:nvSpPr>
        <p:spPr>
          <a:xfrm>
            <a:off x="722313" y="5875014"/>
            <a:ext cx="3849687" cy="271794"/>
          </a:xfrm>
        </p:spPr>
        <p:txBody>
          <a:bodyPr/>
          <a:lstStyle/>
          <a:p>
            <a:r>
              <a:rPr lang="en-US" dirty="0"/>
              <a:t>Jeffrey Arps, LSP</a:t>
            </a:r>
          </a:p>
        </p:txBody>
      </p:sp>
      <p:sp>
        <p:nvSpPr>
          <p:cNvPr id="5" name="Title 4"/>
          <p:cNvSpPr>
            <a:spLocks noGrp="1"/>
          </p:cNvSpPr>
          <p:nvPr>
            <p:ph type="title"/>
          </p:nvPr>
        </p:nvSpPr>
        <p:spPr>
          <a:xfrm>
            <a:off x="649287" y="4851133"/>
            <a:ext cx="7845426" cy="678091"/>
          </a:xfrm>
        </p:spPr>
        <p:txBody>
          <a:bodyPr>
            <a:normAutofit fontScale="90000"/>
          </a:bodyPr>
          <a:lstStyle/>
          <a:p>
            <a:r>
              <a:rPr lang="en-US" dirty="0"/>
              <a:t>Princeton PFAS update – winter 2022</a:t>
            </a:r>
          </a:p>
        </p:txBody>
      </p:sp>
      <p:pic>
        <p:nvPicPr>
          <p:cNvPr id="9" name="Picture Placeholder 8" descr="A large red brick tower with grass and trees&#10;&#10;Description automatically generated">
            <a:extLst>
              <a:ext uri="{FF2B5EF4-FFF2-40B4-BE49-F238E27FC236}">
                <a16:creationId xmlns:a16="http://schemas.microsoft.com/office/drawing/2014/main" id="{8CC2439E-857B-4BC3-91FB-AC17524D7F8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528" b="1528"/>
          <a:stretch>
            <a:fillRect/>
          </a:stretch>
        </p:blipFill>
        <p:spPr/>
      </p:pic>
    </p:spTree>
    <p:extLst>
      <p:ext uri="{BB962C8B-B14F-4D97-AF65-F5344CB8AC3E}">
        <p14:creationId xmlns:p14="http://schemas.microsoft.com/office/powerpoint/2010/main" val="195515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Pond/spring locations</a:t>
            </a:r>
          </a:p>
        </p:txBody>
      </p:sp>
      <p:pic>
        <p:nvPicPr>
          <p:cNvPr id="11" name="Content Placeholder 10" descr="Map&#10;&#10;Description automatically generated">
            <a:extLst>
              <a:ext uri="{FF2B5EF4-FFF2-40B4-BE49-F238E27FC236}">
                <a16:creationId xmlns:a16="http://schemas.microsoft.com/office/drawing/2014/main" id="{9740A55A-D540-439E-B464-F7E47FCD86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601" y="979642"/>
            <a:ext cx="5020068" cy="5391926"/>
          </a:xfrm>
        </p:spPr>
      </p:pic>
    </p:spTree>
    <p:extLst>
      <p:ext uri="{BB962C8B-B14F-4D97-AF65-F5344CB8AC3E}">
        <p14:creationId xmlns:p14="http://schemas.microsoft.com/office/powerpoint/2010/main" val="1379264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1449724"/>
            <a:ext cx="8451856" cy="3784750"/>
          </a:xfrm>
        </p:spPr>
        <p:txBody>
          <a:bodyPr/>
          <a:lstStyle/>
          <a:p>
            <a:pPr marL="0" lvl="1" indent="0">
              <a:spcAft>
                <a:spcPts val="600"/>
              </a:spcAft>
              <a:buNone/>
            </a:pPr>
            <a:r>
              <a:rPr lang="en-US" b="1" kern="1200" dirty="0">
                <a:solidFill>
                  <a:schemeClr val="accent2"/>
                </a:solidFill>
                <a:ea typeface="+mn-ea"/>
              </a:rPr>
              <a:t>SOIL</a:t>
            </a:r>
          </a:p>
          <a:p>
            <a:pPr lvl="1">
              <a:spcAft>
                <a:spcPts val="1200"/>
              </a:spcAft>
            </a:pPr>
            <a:r>
              <a:rPr lang="en-US" kern="1200" dirty="0">
                <a:solidFill>
                  <a:schemeClr val="tx1"/>
                </a:solidFill>
                <a:latin typeface="Arial" panose="020B0604020202020204" pitchFamily="34" charset="0"/>
                <a:ea typeface="+mn-ea"/>
                <a:cs typeface="+mn-cs"/>
              </a:rPr>
              <a:t>Shallow soil (0”-6”)</a:t>
            </a:r>
            <a:r>
              <a:rPr lang="en-US" kern="1200" dirty="0">
                <a:solidFill>
                  <a:schemeClr val="tx1"/>
                </a:solidFill>
                <a:latin typeface="Arial" panose="020B0604020202020204" pitchFamily="34" charset="0"/>
                <a:ea typeface="+mn-ea"/>
                <a:cs typeface="+mn-cs"/>
                <a:sym typeface="Wingdings" panose="05000000000000000000" pitchFamily="2" charset="2"/>
              </a:rPr>
              <a:t> </a:t>
            </a:r>
            <a:r>
              <a:rPr lang="en-US" kern="1200" dirty="0">
                <a:solidFill>
                  <a:schemeClr val="tx1"/>
                </a:solidFill>
                <a:latin typeface="Arial" panose="020B0604020202020204" pitchFamily="34" charset="0"/>
                <a:ea typeface="+mn-ea"/>
                <a:cs typeface="+mn-cs"/>
              </a:rPr>
              <a:t>sampled at 22, 30 &amp; 54 Mountain Rd in May 2021 – 24 samples</a:t>
            </a:r>
          </a:p>
          <a:p>
            <a:pPr lvl="1">
              <a:spcAft>
                <a:spcPts val="1200"/>
              </a:spcAft>
            </a:pPr>
            <a:r>
              <a:rPr lang="en-US" kern="1200" dirty="0">
                <a:solidFill>
                  <a:schemeClr val="tx1"/>
                </a:solidFill>
                <a:latin typeface="Arial" panose="020B0604020202020204" pitchFamily="34" charset="0"/>
                <a:ea typeface="+mn-ea"/>
                <a:cs typeface="+mn-cs"/>
              </a:rPr>
              <a:t>Deeper soil to bedrock surface (6” to ~60”) sampled in October 2021 – 56 samples</a:t>
            </a:r>
          </a:p>
          <a:p>
            <a:pPr lvl="1">
              <a:spcAft>
                <a:spcPts val="1200"/>
              </a:spcAft>
            </a:pPr>
            <a:r>
              <a:rPr lang="en-US" kern="1200" dirty="0">
                <a:solidFill>
                  <a:schemeClr val="tx1"/>
                </a:solidFill>
                <a:latin typeface="Arial" panose="020B0604020202020204" pitchFamily="34" charset="0"/>
                <a:ea typeface="+mn-ea"/>
                <a:cs typeface="+mn-cs"/>
              </a:rPr>
              <a:t>Majority of samples above DEP’s S-1/GW-1 soil standards</a:t>
            </a:r>
          </a:p>
          <a:p>
            <a:pPr lvl="1">
              <a:spcAft>
                <a:spcPts val="1200"/>
              </a:spcAft>
            </a:pPr>
            <a:r>
              <a:rPr lang="en-US" kern="1200" dirty="0">
                <a:solidFill>
                  <a:schemeClr val="tx1"/>
                </a:solidFill>
                <a:latin typeface="Arial" panose="020B0604020202020204" pitchFamily="34" charset="0"/>
                <a:ea typeface="+mn-ea"/>
                <a:cs typeface="+mn-cs"/>
              </a:rPr>
              <a:t>Limited variation of concentrations with depth and soil type</a:t>
            </a:r>
          </a:p>
        </p:txBody>
      </p:sp>
      <p:sp>
        <p:nvSpPr>
          <p:cNvPr id="2" name="Title 1"/>
          <p:cNvSpPr>
            <a:spLocks noGrp="1"/>
          </p:cNvSpPr>
          <p:nvPr>
            <p:ph type="title"/>
          </p:nvPr>
        </p:nvSpPr>
        <p:spPr/>
        <p:txBody>
          <a:bodyPr/>
          <a:lstStyle/>
          <a:p>
            <a:r>
              <a:rPr lang="en-US" dirty="0"/>
              <a:t>PFAS Sampling &amp; results</a:t>
            </a:r>
          </a:p>
        </p:txBody>
      </p:sp>
    </p:spTree>
    <p:extLst>
      <p:ext uri="{BB962C8B-B14F-4D97-AF65-F5344CB8AC3E}">
        <p14:creationId xmlns:p14="http://schemas.microsoft.com/office/powerpoint/2010/main" val="1280878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1113821"/>
            <a:ext cx="8451856" cy="4885762"/>
          </a:xfrm>
        </p:spPr>
        <p:txBody>
          <a:bodyPr/>
          <a:lstStyle/>
          <a:p>
            <a:pPr marL="0" lvl="1" indent="0">
              <a:spcAft>
                <a:spcPts val="600"/>
              </a:spcAft>
              <a:buNone/>
            </a:pPr>
            <a:r>
              <a:rPr lang="en-US" b="1" kern="1200" dirty="0">
                <a:solidFill>
                  <a:schemeClr val="accent2"/>
                </a:solidFill>
                <a:ea typeface="+mn-ea"/>
              </a:rPr>
              <a:t>SOIL (continued)</a:t>
            </a:r>
          </a:p>
          <a:p>
            <a:pPr lvl="1">
              <a:spcAft>
                <a:spcPts val="1200"/>
              </a:spcAft>
            </a:pPr>
            <a:r>
              <a:rPr lang="en-US" kern="1200" dirty="0">
                <a:solidFill>
                  <a:schemeClr val="tx1"/>
                </a:solidFill>
                <a:latin typeface="Arial" panose="020B0604020202020204" pitchFamily="34" charset="0"/>
                <a:ea typeface="+mn-ea"/>
                <a:cs typeface="+mn-cs"/>
              </a:rPr>
              <a:t>Shallow soil sampled at 18, 19 &amp; 21 Mountain Rd in November 2021) - 18 samples</a:t>
            </a:r>
            <a:endParaRPr lang="en-US" kern="1200" dirty="0">
              <a:solidFill>
                <a:schemeClr val="tx1"/>
              </a:solidFill>
              <a:highlight>
                <a:srgbClr val="FFFF00"/>
              </a:highlight>
              <a:latin typeface="Arial" panose="020B0604020202020204" pitchFamily="34" charset="0"/>
              <a:ea typeface="+mn-ea"/>
              <a:cs typeface="+mn-cs"/>
            </a:endParaRPr>
          </a:p>
          <a:p>
            <a:pPr lvl="1">
              <a:spcAft>
                <a:spcPts val="1200"/>
              </a:spcAft>
            </a:pPr>
            <a:r>
              <a:rPr lang="en-US" kern="1200" dirty="0">
                <a:solidFill>
                  <a:schemeClr val="tx1"/>
                </a:solidFill>
                <a:latin typeface="Arial" panose="020B0604020202020204" pitchFamily="34" charset="0"/>
                <a:ea typeface="+mn-ea"/>
                <a:cs typeface="+mn-cs"/>
              </a:rPr>
              <a:t>PFAS detections much lower than at 22, 30 &amp; 54 Mountain Rd</a:t>
            </a:r>
          </a:p>
          <a:p>
            <a:pPr lvl="1">
              <a:spcAft>
                <a:spcPts val="1200"/>
              </a:spcAft>
            </a:pPr>
            <a:r>
              <a:rPr lang="en-US" kern="1200" dirty="0">
                <a:solidFill>
                  <a:schemeClr val="tx1"/>
                </a:solidFill>
                <a:latin typeface="Arial" panose="020B0604020202020204" pitchFamily="34" charset="0"/>
                <a:ea typeface="+mn-ea"/>
                <a:cs typeface="+mn-cs"/>
              </a:rPr>
              <a:t>Limited number of detections above S-1/GW-1 soil standards</a:t>
            </a:r>
          </a:p>
          <a:p>
            <a:pPr lvl="1">
              <a:spcAft>
                <a:spcPts val="1200"/>
              </a:spcAft>
            </a:pPr>
            <a:endParaRPr lang="en-US" kern="1200" dirty="0">
              <a:solidFill>
                <a:schemeClr val="tx1"/>
              </a:solidFill>
              <a:latin typeface="Arial" panose="020B0604020202020204" pitchFamily="34" charset="0"/>
              <a:ea typeface="+mn-ea"/>
              <a:cs typeface="+mn-cs"/>
            </a:endParaRPr>
          </a:p>
          <a:p>
            <a:pPr lvl="1">
              <a:spcAft>
                <a:spcPts val="1200"/>
              </a:spcAft>
            </a:pPr>
            <a:r>
              <a:rPr lang="en-US" kern="1200" dirty="0">
                <a:solidFill>
                  <a:schemeClr val="tx1"/>
                </a:solidFill>
                <a:latin typeface="Arial" panose="020B0604020202020204" pitchFamily="34" charset="0"/>
                <a:ea typeface="+mn-ea"/>
                <a:cs typeface="+mn-cs"/>
              </a:rPr>
              <a:t>Three additional shallow samples from Town property: two behind library, one below 30 Mountain Rd runoff location (October 2021)</a:t>
            </a:r>
          </a:p>
          <a:p>
            <a:pPr lvl="2">
              <a:spcAft>
                <a:spcPts val="1200"/>
              </a:spcAft>
            </a:pPr>
            <a:r>
              <a:rPr lang="en-US" kern="1200" dirty="0">
                <a:solidFill>
                  <a:schemeClr val="tx1"/>
                </a:solidFill>
                <a:latin typeface="Arial" panose="020B0604020202020204" pitchFamily="34" charset="0"/>
                <a:ea typeface="+mn-ea"/>
                <a:cs typeface="+mn-cs"/>
              </a:rPr>
              <a:t>Library samples - one was below S-1/GW-1, the other included only one compound (PFHxS) above S-1/GW-1</a:t>
            </a:r>
          </a:p>
          <a:p>
            <a:pPr lvl="2">
              <a:spcAft>
                <a:spcPts val="1200"/>
              </a:spcAft>
            </a:pPr>
            <a:r>
              <a:rPr lang="en-US" kern="1200" dirty="0">
                <a:solidFill>
                  <a:schemeClr val="tx1"/>
                </a:solidFill>
                <a:latin typeface="Arial" panose="020B0604020202020204" pitchFamily="34" charset="0"/>
                <a:ea typeface="+mn-ea"/>
                <a:cs typeface="+mn-cs"/>
              </a:rPr>
              <a:t>Soil below 30 Mountain Rd runoff location had 5 of PFAS6 compounds above S-1/GW-1 </a:t>
            </a:r>
          </a:p>
          <a:p>
            <a:pPr lvl="1">
              <a:spcAft>
                <a:spcPts val="1200"/>
              </a:spcAft>
            </a:pPr>
            <a:endParaRPr lang="en-US"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PFAS Sampling &amp; results</a:t>
            </a:r>
          </a:p>
        </p:txBody>
      </p:sp>
    </p:spTree>
    <p:extLst>
      <p:ext uri="{BB962C8B-B14F-4D97-AF65-F5344CB8AC3E}">
        <p14:creationId xmlns:p14="http://schemas.microsoft.com/office/powerpoint/2010/main" val="418027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08" y="1063690"/>
            <a:ext cx="8451856" cy="4942972"/>
          </a:xfrm>
        </p:spPr>
        <p:txBody>
          <a:bodyPr/>
          <a:lstStyle/>
          <a:p>
            <a:pPr marL="0" lvl="1" indent="0">
              <a:spcAft>
                <a:spcPts val="600"/>
              </a:spcAft>
              <a:buNone/>
            </a:pPr>
            <a:r>
              <a:rPr lang="en-US" b="1" kern="1200" dirty="0">
                <a:solidFill>
                  <a:schemeClr val="accent2"/>
                </a:solidFill>
                <a:ea typeface="+mn-ea"/>
              </a:rPr>
              <a:t>Synthetic Precipitation Leaching Procedure</a:t>
            </a:r>
          </a:p>
          <a:p>
            <a:pPr lvl="1">
              <a:spcBef>
                <a:spcPts val="600"/>
              </a:spcBef>
              <a:spcAft>
                <a:spcPts val="1200"/>
              </a:spcAft>
            </a:pPr>
            <a:r>
              <a:rPr lang="en-US" kern="1200" dirty="0">
                <a:solidFill>
                  <a:schemeClr val="tx1"/>
                </a:solidFill>
                <a:latin typeface="Arial" panose="020B0604020202020204" pitchFamily="34" charset="0"/>
                <a:ea typeface="+mn-ea"/>
                <a:cs typeface="+mn-cs"/>
              </a:rPr>
              <a:t>SPLP is used to evaluate the potential for constituents present in a soil matrix to leach into groundwater  </a:t>
            </a:r>
          </a:p>
          <a:p>
            <a:pPr lvl="1">
              <a:spcAft>
                <a:spcPts val="1200"/>
              </a:spcAft>
            </a:pPr>
            <a:r>
              <a:rPr lang="en-US" kern="1200" dirty="0">
                <a:solidFill>
                  <a:schemeClr val="tx1"/>
                </a:solidFill>
                <a:latin typeface="Arial" panose="020B0604020202020204" pitchFamily="34" charset="0"/>
                <a:ea typeface="+mn-ea"/>
                <a:cs typeface="+mn-cs"/>
              </a:rPr>
              <a:t>Samples from 22, 30 and 54 Mountain Rd with a range of PFAS concentrations and different soil types selected for SPLP analysis</a:t>
            </a:r>
          </a:p>
          <a:p>
            <a:pPr lvl="1">
              <a:spcAft>
                <a:spcPts val="1200"/>
              </a:spcAft>
            </a:pPr>
            <a:r>
              <a:rPr lang="en-US" kern="1200" dirty="0">
                <a:solidFill>
                  <a:schemeClr val="tx1"/>
                </a:solidFill>
                <a:latin typeface="Arial" panose="020B0604020202020204" pitchFamily="34" charset="0"/>
                <a:ea typeface="+mn-ea"/>
                <a:cs typeface="+mn-cs"/>
              </a:rPr>
              <a:t>Results indicate that the vast majority of PFAS remains in the soil</a:t>
            </a:r>
          </a:p>
          <a:p>
            <a:pPr lvl="1">
              <a:spcAft>
                <a:spcPts val="1200"/>
              </a:spcAft>
            </a:pPr>
            <a:r>
              <a:rPr lang="en-US" kern="1200" dirty="0">
                <a:solidFill>
                  <a:schemeClr val="tx1"/>
                </a:solidFill>
                <a:latin typeface="Arial" panose="020B0604020202020204" pitchFamily="34" charset="0"/>
                <a:ea typeface="+mn-ea"/>
                <a:cs typeface="+mn-cs"/>
              </a:rPr>
              <a:t>In all of the SPLP analyses, the PFAS6 concentrations were above the GW-1 standard of 20 ppt</a:t>
            </a:r>
          </a:p>
          <a:p>
            <a:pPr lvl="1">
              <a:spcAft>
                <a:spcPts val="1200"/>
              </a:spcAft>
            </a:pPr>
            <a:r>
              <a:rPr lang="en-US" kern="1200" dirty="0">
                <a:solidFill>
                  <a:schemeClr val="tx1"/>
                </a:solidFill>
                <a:latin typeface="Arial" panose="020B0604020202020204" pitchFamily="34" charset="0"/>
                <a:ea typeface="+mn-ea"/>
                <a:cs typeface="+mn-cs"/>
              </a:rPr>
              <a:t>Further evaluation of the SPLP results is necessary to determine if PFAS6 in soil is likely to substantially increase the extent, area or magnitude of environmental contamination</a:t>
            </a:r>
          </a:p>
          <a:p>
            <a:pPr lvl="1">
              <a:spcAft>
                <a:spcPts val="1200"/>
              </a:spcAft>
            </a:pPr>
            <a:endParaRPr lang="en-US"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SPLP SOIl analysis</a:t>
            </a:r>
          </a:p>
        </p:txBody>
      </p:sp>
    </p:spTree>
    <p:extLst>
      <p:ext uri="{BB962C8B-B14F-4D97-AF65-F5344CB8AC3E}">
        <p14:creationId xmlns:p14="http://schemas.microsoft.com/office/powerpoint/2010/main" val="89805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1123152"/>
            <a:ext cx="8451856" cy="5212334"/>
          </a:xfrm>
        </p:spPr>
        <p:txBody>
          <a:bodyPr/>
          <a:lstStyle/>
          <a:p>
            <a:pPr marL="396875" lvl="1" indent="-342900">
              <a:spcAft>
                <a:spcPts val="1200"/>
              </a:spcAft>
              <a:buFont typeface="Wingdings" panose="05000000000000000000" pitchFamily="2" charset="2"/>
              <a:buChar char="§"/>
            </a:pPr>
            <a:r>
              <a:rPr lang="en-US" b="1" kern="1200" dirty="0">
                <a:solidFill>
                  <a:schemeClr val="tx1"/>
                </a:solidFill>
                <a:latin typeface="Arial" panose="020B0604020202020204" pitchFamily="34" charset="0"/>
                <a:ea typeface="+mn-ea"/>
                <a:cs typeface="+mn-cs"/>
              </a:rPr>
              <a:t>Imminent Hazard Evaluation </a:t>
            </a:r>
            <a:r>
              <a:rPr lang="en-US" kern="1200" dirty="0">
                <a:solidFill>
                  <a:schemeClr val="tx1"/>
                </a:solidFill>
                <a:latin typeface="Arial" panose="020B0604020202020204" pitchFamily="34" charset="0"/>
                <a:ea typeface="+mn-ea"/>
                <a:cs typeface="+mn-cs"/>
              </a:rPr>
              <a:t>shows </a:t>
            </a:r>
            <a:r>
              <a:rPr lang="en-US" i="1" u="sng" kern="1200" dirty="0">
                <a:solidFill>
                  <a:schemeClr val="tx1"/>
                </a:solidFill>
                <a:latin typeface="Arial" panose="020B0604020202020204" pitchFamily="34" charset="0"/>
                <a:ea typeface="+mn-ea"/>
                <a:cs typeface="+mn-cs"/>
              </a:rPr>
              <a:t>no</a:t>
            </a:r>
            <a:r>
              <a:rPr lang="en-US" kern="1200" dirty="0">
                <a:solidFill>
                  <a:schemeClr val="tx1"/>
                </a:solidFill>
                <a:latin typeface="Arial" panose="020B0604020202020204" pitchFamily="34" charset="0"/>
                <a:ea typeface="+mn-ea"/>
                <a:cs typeface="+mn-cs"/>
              </a:rPr>
              <a:t> IH for any soil locations</a:t>
            </a:r>
          </a:p>
          <a:p>
            <a:pPr marL="396875" lvl="1" indent="-342900">
              <a:spcAft>
                <a:spcPts val="1200"/>
              </a:spcAft>
              <a:buFont typeface="Wingdings" panose="05000000000000000000" pitchFamily="2" charset="2"/>
              <a:buChar char="§"/>
            </a:pPr>
            <a:r>
              <a:rPr lang="en-US" kern="1200" dirty="0">
                <a:solidFill>
                  <a:schemeClr val="tx1"/>
                </a:solidFill>
                <a:latin typeface="Arial" panose="020B0604020202020204" pitchFamily="34" charset="0"/>
                <a:ea typeface="+mn-ea"/>
                <a:cs typeface="+mn-cs"/>
              </a:rPr>
              <a:t>All detected PFAS concentrations are below Method 2 “Direct Contact” soil standards: direct contact with soil does </a:t>
            </a:r>
            <a:r>
              <a:rPr lang="en-US" u="sng" kern="1200" dirty="0">
                <a:solidFill>
                  <a:schemeClr val="tx1"/>
                </a:solidFill>
                <a:latin typeface="Arial" panose="020B0604020202020204" pitchFamily="34" charset="0"/>
                <a:ea typeface="+mn-ea"/>
                <a:cs typeface="+mn-cs"/>
              </a:rPr>
              <a:t>NOT</a:t>
            </a:r>
            <a:r>
              <a:rPr lang="en-US" kern="1200" dirty="0">
                <a:solidFill>
                  <a:schemeClr val="tx1"/>
                </a:solidFill>
                <a:latin typeface="Arial" panose="020B0604020202020204" pitchFamily="34" charset="0"/>
                <a:ea typeface="+mn-ea"/>
                <a:cs typeface="+mn-cs"/>
              </a:rPr>
              <a:t> pose a Significant Risk </a:t>
            </a:r>
          </a:p>
          <a:p>
            <a:pPr marL="396875" lvl="1" indent="-342900">
              <a:spcAft>
                <a:spcPts val="1200"/>
              </a:spcAft>
              <a:buFont typeface="Wingdings" panose="05000000000000000000" pitchFamily="2" charset="2"/>
              <a:buChar char="§"/>
            </a:pPr>
            <a:r>
              <a:rPr lang="en-US" kern="1200" dirty="0">
                <a:solidFill>
                  <a:schemeClr val="tx1"/>
                </a:solidFill>
                <a:latin typeface="Arial" panose="020B0604020202020204" pitchFamily="34" charset="0"/>
                <a:ea typeface="+mn-ea"/>
                <a:cs typeface="+mn-cs"/>
              </a:rPr>
              <a:t>SPLP data will be used to model and evaluate impact of PFAS in soil to deep bedrock groundwater sources of drinking water</a:t>
            </a:r>
          </a:p>
          <a:p>
            <a:pPr marL="396875" lvl="1" indent="-342900">
              <a:spcAft>
                <a:spcPts val="1200"/>
              </a:spcAft>
              <a:buFont typeface="Wingdings" panose="05000000000000000000" pitchFamily="2" charset="2"/>
              <a:buChar char="§"/>
            </a:pPr>
            <a:r>
              <a:rPr lang="en-US" kern="1200" dirty="0">
                <a:solidFill>
                  <a:schemeClr val="tx1"/>
                </a:solidFill>
                <a:latin typeface="Arial" panose="020B0604020202020204" pitchFamily="34" charset="0"/>
                <a:ea typeface="+mn-ea"/>
                <a:cs typeface="+mn-cs"/>
              </a:rPr>
              <a:t>Results of this analysis will be used to evaluate whether the soil concentrations are likely to substantially increase the extent, area, or magnitude of impacts to groundwater if mitigation is not implemented </a:t>
            </a:r>
          </a:p>
          <a:p>
            <a:pPr marL="396875" lvl="1" indent="-342900">
              <a:spcAft>
                <a:spcPts val="1200"/>
              </a:spcAft>
              <a:buFont typeface="Wingdings" panose="05000000000000000000" pitchFamily="2" charset="2"/>
              <a:buChar char="§"/>
            </a:pPr>
            <a:r>
              <a:rPr lang="en-US" kern="1200" dirty="0">
                <a:solidFill>
                  <a:schemeClr val="tx1"/>
                </a:solidFill>
                <a:latin typeface="Arial" panose="020B0604020202020204" pitchFamily="34" charset="0"/>
                <a:ea typeface="+mn-ea"/>
                <a:cs typeface="+mn-cs"/>
              </a:rPr>
              <a:t>“Economic feasibility” is one factor considered in evaluating mitigation</a:t>
            </a:r>
          </a:p>
          <a:p>
            <a:pPr marL="396875" lvl="1" indent="-342900">
              <a:spcAft>
                <a:spcPts val="1200"/>
              </a:spcAft>
              <a:buFont typeface="Wingdings" panose="05000000000000000000" pitchFamily="2" charset="2"/>
              <a:buChar char="§"/>
            </a:pPr>
            <a:r>
              <a:rPr lang="en-US" kern="1200" dirty="0">
                <a:solidFill>
                  <a:schemeClr val="tx1"/>
                </a:solidFill>
                <a:latin typeface="Arial" panose="020B0604020202020204" pitchFamily="34" charset="0"/>
                <a:ea typeface="+mn-ea"/>
                <a:cs typeface="+mn-cs"/>
              </a:rPr>
              <a:t>Soil disposal options are very limited and expensive – a recent U.S. Department of Defense policy suspends incineration of AFFF and PFAS-impacted media from DoD facilities, and this trend will expand  </a:t>
            </a:r>
          </a:p>
          <a:p>
            <a:pPr marL="260740" lvl="1" indent="0">
              <a:spcAft>
                <a:spcPts val="1200"/>
              </a:spcAft>
              <a:buNone/>
            </a:pPr>
            <a:endParaRPr lang="en-US"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PFAS soil data interpretation</a:t>
            </a:r>
          </a:p>
        </p:txBody>
      </p:sp>
    </p:spTree>
    <p:extLst>
      <p:ext uri="{BB962C8B-B14F-4D97-AF65-F5344CB8AC3E}">
        <p14:creationId xmlns:p14="http://schemas.microsoft.com/office/powerpoint/2010/main" val="132958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EBA34E-1EC6-43E1-B6E5-61F43E6743A1}"/>
              </a:ext>
            </a:extLst>
          </p:cNvPr>
          <p:cNvSpPr>
            <a:spLocks noGrp="1"/>
          </p:cNvSpPr>
          <p:nvPr>
            <p:ph type="title"/>
          </p:nvPr>
        </p:nvSpPr>
        <p:spPr/>
        <p:txBody>
          <a:bodyPr/>
          <a:lstStyle/>
          <a:p>
            <a:r>
              <a:rPr lang="en-US" dirty="0"/>
              <a:t>Project plan</a:t>
            </a:r>
          </a:p>
        </p:txBody>
      </p:sp>
      <p:sp>
        <p:nvSpPr>
          <p:cNvPr id="2" name="Rectangle 1">
            <a:extLst>
              <a:ext uri="{FF2B5EF4-FFF2-40B4-BE49-F238E27FC236}">
                <a16:creationId xmlns:a16="http://schemas.microsoft.com/office/drawing/2014/main" id="{5C347A41-DCC4-490D-A621-802E8890DDB0}"/>
              </a:ext>
            </a:extLst>
          </p:cNvPr>
          <p:cNvSpPr/>
          <p:nvPr/>
        </p:nvSpPr>
        <p:spPr>
          <a:xfrm>
            <a:off x="346072" y="843677"/>
            <a:ext cx="8451856" cy="5170646"/>
          </a:xfrm>
          <a:prstGeom prst="rect">
            <a:avLst/>
          </a:prstGeom>
        </p:spPr>
        <p:txBody>
          <a:bodyPr wrap="square">
            <a:spAutoFit/>
          </a:bodyPr>
          <a:lstStyle/>
          <a:p>
            <a:pPr lvl="1"/>
            <a:endParaRPr lang="en-US" dirty="0"/>
          </a:p>
          <a:p>
            <a:pPr lvl="1" indent="-285750">
              <a:spcBef>
                <a:spcPts val="1200"/>
              </a:spcBef>
              <a:spcAft>
                <a:spcPts val="1200"/>
              </a:spcAft>
              <a:buFont typeface="Arial" panose="020B0604020202020204" pitchFamily="34" charset="0"/>
              <a:buChar char="‒"/>
            </a:pPr>
            <a:r>
              <a:rPr lang="en-US" sz="2400" dirty="0"/>
              <a:t>January 2022 – Monitoring well sampling, 4th round</a:t>
            </a:r>
          </a:p>
          <a:p>
            <a:pPr lvl="1" indent="-285750">
              <a:spcAft>
                <a:spcPts val="1200"/>
              </a:spcAft>
              <a:buFont typeface="Arial" panose="020B0604020202020204" pitchFamily="34" charset="0"/>
              <a:buChar char="‒"/>
            </a:pPr>
            <a:r>
              <a:rPr lang="en-US" sz="2400" dirty="0"/>
              <a:t>February 2022 – Bids for POETs for homes with &lt;20 ppt</a:t>
            </a:r>
          </a:p>
          <a:p>
            <a:pPr lvl="1" indent="-285750">
              <a:spcAft>
                <a:spcPts val="1200"/>
              </a:spcAft>
              <a:buFont typeface="Arial" panose="020B0604020202020204" pitchFamily="34" charset="0"/>
              <a:buChar char="‒"/>
            </a:pPr>
            <a:r>
              <a:rPr lang="en-US" sz="2400" dirty="0"/>
              <a:t>March 2022 - Next IRA Status report due</a:t>
            </a:r>
          </a:p>
          <a:p>
            <a:pPr lvl="1" indent="-285750">
              <a:spcAft>
                <a:spcPts val="1200"/>
              </a:spcAft>
              <a:buFont typeface="Arial" panose="020B0604020202020204" pitchFamily="34" charset="0"/>
              <a:buChar char="‒"/>
            </a:pPr>
            <a:r>
              <a:rPr lang="en-US" sz="2400" dirty="0"/>
              <a:t>April 2022 – Semi-annual private well/POET sampling</a:t>
            </a:r>
          </a:p>
          <a:p>
            <a:pPr lvl="1" indent="-285750">
              <a:spcAft>
                <a:spcPts val="1200"/>
              </a:spcAft>
              <a:buFont typeface="Arial" panose="020B0604020202020204" pitchFamily="34" charset="0"/>
              <a:buChar char="‒"/>
            </a:pPr>
            <a:r>
              <a:rPr lang="en-US" sz="2400" dirty="0"/>
              <a:t>Finalize a plan for treatment of 30 Mountain Road runoff</a:t>
            </a:r>
          </a:p>
          <a:p>
            <a:pPr lvl="1" indent="-285750">
              <a:buFont typeface="Arial" panose="020B0604020202020204" pitchFamily="34" charset="0"/>
              <a:buChar char="‒"/>
            </a:pPr>
            <a:r>
              <a:rPr lang="en-US" sz="2400" dirty="0"/>
              <a:t>Continue to evaluate soil data to determine whether additional soil sampling is necessary and whether mitigation is necessary and feasible</a:t>
            </a:r>
          </a:p>
          <a:p>
            <a:pPr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75269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87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850681"/>
            <a:ext cx="8229600" cy="5414093"/>
          </a:xfrm>
        </p:spPr>
        <p:txBody>
          <a:bodyPr/>
          <a:lstStyle/>
          <a:p>
            <a:r>
              <a:rPr lang="en-US" sz="2400" dirty="0"/>
              <a:t>Project Overview </a:t>
            </a:r>
          </a:p>
          <a:p>
            <a:pPr lvl="1"/>
            <a:endParaRPr lang="en-US" sz="1800" dirty="0"/>
          </a:p>
          <a:p>
            <a:pPr lvl="1"/>
            <a:r>
              <a:rPr lang="en-US" sz="1800" kern="1200" dirty="0">
                <a:solidFill>
                  <a:schemeClr val="tx1"/>
                </a:solidFill>
                <a:latin typeface="Arial" panose="020B0604020202020204" pitchFamily="34" charset="0"/>
                <a:ea typeface="+mn-ea"/>
                <a:cs typeface="+mn-cs"/>
              </a:rPr>
              <a:t>PFAS detected in Town Hall Supply Well – September 2019</a:t>
            </a:r>
          </a:p>
          <a:p>
            <a:pPr lvl="1"/>
            <a:endParaRPr lang="en-US" sz="1800" kern="1200" dirty="0">
              <a:solidFill>
                <a:schemeClr val="tx1"/>
              </a:solidFill>
              <a:latin typeface="Arial" panose="020B0604020202020204" pitchFamily="34" charset="0"/>
              <a:ea typeface="+mn-ea"/>
              <a:cs typeface="+mn-cs"/>
            </a:endParaRPr>
          </a:p>
          <a:p>
            <a:pPr lvl="1"/>
            <a:r>
              <a:rPr lang="en-US" sz="1800" kern="1200" dirty="0">
                <a:solidFill>
                  <a:schemeClr val="tx1"/>
                </a:solidFill>
                <a:latin typeface="Arial" panose="020B0604020202020204" pitchFamily="34" charset="0"/>
                <a:ea typeface="+mn-ea"/>
                <a:cs typeface="+mn-cs"/>
              </a:rPr>
              <a:t>Reported to MassDEP November 4, 2019, RTN 2-21072 assigned</a:t>
            </a:r>
          </a:p>
          <a:p>
            <a:pPr lvl="1"/>
            <a:endParaRPr lang="en-US" sz="1800" kern="1200" dirty="0">
              <a:solidFill>
                <a:schemeClr val="tx1"/>
              </a:solidFill>
              <a:latin typeface="Arial" panose="020B0604020202020204" pitchFamily="34" charset="0"/>
              <a:ea typeface="+mn-ea"/>
              <a:cs typeface="+mn-cs"/>
            </a:endParaRPr>
          </a:p>
          <a:p>
            <a:pPr lvl="1"/>
            <a:r>
              <a:rPr lang="en-US" sz="1800" kern="1200" dirty="0">
                <a:solidFill>
                  <a:schemeClr val="tx1"/>
                </a:solidFill>
                <a:latin typeface="Arial" panose="020B0604020202020204" pitchFamily="34" charset="0"/>
                <a:ea typeface="+mn-ea"/>
                <a:cs typeface="+mn-cs"/>
              </a:rPr>
              <a:t>MassDEP drinking water standard based on sum of six PFAS compounds (PFAS6).  These six compounds are:</a:t>
            </a:r>
          </a:p>
          <a:p>
            <a:pPr lvl="1"/>
            <a:r>
              <a:rPr lang="en-US" sz="1800" kern="1200" dirty="0">
                <a:solidFill>
                  <a:schemeClr val="tx1"/>
                </a:solidFill>
                <a:latin typeface="Arial" panose="020B0604020202020204" pitchFamily="34" charset="0"/>
                <a:ea typeface="+mn-ea"/>
                <a:cs typeface="+mn-cs"/>
              </a:rPr>
              <a:t>Perfluorodecanoic acid (PFDA)</a:t>
            </a:r>
          </a:p>
          <a:p>
            <a:pPr lvl="1"/>
            <a:r>
              <a:rPr lang="en-US" sz="1800" kern="1200" dirty="0">
                <a:solidFill>
                  <a:schemeClr val="tx1"/>
                </a:solidFill>
                <a:latin typeface="Arial" panose="020B0604020202020204" pitchFamily="34" charset="0"/>
                <a:ea typeface="+mn-ea"/>
                <a:cs typeface="+mn-cs"/>
              </a:rPr>
              <a:t>Perfluorononanoic acid (PFNA)</a:t>
            </a:r>
          </a:p>
          <a:p>
            <a:pPr lvl="1"/>
            <a:r>
              <a:rPr lang="en-US" sz="1800" kern="1200" dirty="0">
                <a:solidFill>
                  <a:schemeClr val="tx1"/>
                </a:solidFill>
                <a:latin typeface="Arial" panose="020B0604020202020204" pitchFamily="34" charset="0"/>
              </a:rPr>
              <a:t>Perfluorooctansulfonic acid (PFOS)</a:t>
            </a:r>
          </a:p>
          <a:p>
            <a:pPr lvl="1"/>
            <a:r>
              <a:rPr lang="en-US" sz="1800" kern="1200" dirty="0">
                <a:solidFill>
                  <a:schemeClr val="tx1"/>
                </a:solidFill>
                <a:latin typeface="Arial" panose="020B0604020202020204" pitchFamily="34" charset="0"/>
              </a:rPr>
              <a:t>Perfluorooctanoic acid (PFOA)</a:t>
            </a:r>
          </a:p>
          <a:p>
            <a:pPr lvl="1"/>
            <a:r>
              <a:rPr lang="en-US" sz="1800" kern="1200" dirty="0">
                <a:solidFill>
                  <a:schemeClr val="tx1"/>
                </a:solidFill>
                <a:latin typeface="Arial" panose="020B0604020202020204" pitchFamily="34" charset="0"/>
                <a:ea typeface="+mn-ea"/>
                <a:cs typeface="+mn-cs"/>
              </a:rPr>
              <a:t>Perfluoroheptanoic acid (PFHpA)</a:t>
            </a:r>
          </a:p>
          <a:p>
            <a:pPr lvl="1"/>
            <a:r>
              <a:rPr lang="en-US" sz="1800" kern="1200" dirty="0">
                <a:solidFill>
                  <a:schemeClr val="tx1"/>
                </a:solidFill>
                <a:latin typeface="Arial" panose="020B0604020202020204" pitchFamily="34" charset="0"/>
                <a:ea typeface="+mn-ea"/>
                <a:cs typeface="+mn-cs"/>
              </a:rPr>
              <a:t>Perfluorohexanesulfonic acid (PFHxS)</a:t>
            </a:r>
          </a:p>
          <a:p>
            <a:pPr lvl="1"/>
            <a:endParaRPr lang="en-US" sz="1800" kern="1200" dirty="0">
              <a:solidFill>
                <a:schemeClr val="tx1"/>
              </a:solidFill>
              <a:latin typeface="Arial" panose="020B0604020202020204" pitchFamily="34" charset="0"/>
              <a:ea typeface="+mn-ea"/>
              <a:cs typeface="+mn-cs"/>
            </a:endParaRPr>
          </a:p>
          <a:p>
            <a:pPr lvl="1"/>
            <a:r>
              <a:rPr lang="en-US" sz="1800" kern="1200" dirty="0">
                <a:solidFill>
                  <a:schemeClr val="tx1"/>
                </a:solidFill>
                <a:latin typeface="Arial" panose="020B0604020202020204" pitchFamily="34" charset="0"/>
                <a:ea typeface="+mn-ea"/>
                <a:cs typeface="+mn-cs"/>
              </a:rPr>
              <a:t>Eight other analytes are reported but are not currently regulated.  Six of these eight have not been detected in any Princeton well samples and all detected compounds are removed by the POET systems   </a:t>
            </a:r>
          </a:p>
          <a:p>
            <a:pPr lvl="1"/>
            <a:endParaRPr lang="en-US" sz="1800"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PFAS Sampling &amp; results</a:t>
            </a:r>
          </a:p>
        </p:txBody>
      </p:sp>
    </p:spTree>
    <p:extLst>
      <p:ext uri="{BB962C8B-B14F-4D97-AF65-F5344CB8AC3E}">
        <p14:creationId xmlns:p14="http://schemas.microsoft.com/office/powerpoint/2010/main" val="248102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299546"/>
            <a:ext cx="8229600" cy="6119916"/>
          </a:xfrm>
        </p:spPr>
        <p:txBody>
          <a:bodyPr/>
          <a:lstStyle/>
          <a:p>
            <a:pPr lvl="1"/>
            <a:endParaRPr lang="en-US" sz="1800" kern="1200" dirty="0">
              <a:solidFill>
                <a:schemeClr val="tx1"/>
              </a:solidFill>
              <a:latin typeface="Arial" panose="020B0604020202020204" pitchFamily="34" charset="0"/>
              <a:ea typeface="+mn-ea"/>
              <a:cs typeface="+mn-cs"/>
            </a:endParaRPr>
          </a:p>
          <a:p>
            <a:pPr lvl="1">
              <a:spcAft>
                <a:spcPts val="600"/>
              </a:spcAft>
            </a:pPr>
            <a:endParaRPr lang="en-US" sz="1800" kern="1200" dirty="0">
              <a:solidFill>
                <a:schemeClr val="tx1"/>
              </a:solidFill>
              <a:latin typeface="Arial" panose="020B0604020202020204" pitchFamily="34" charset="0"/>
              <a:ea typeface="+mn-ea"/>
              <a:cs typeface="+mn-cs"/>
            </a:endParaRPr>
          </a:p>
          <a:p>
            <a:pPr lvl="1">
              <a:spcAft>
                <a:spcPts val="600"/>
              </a:spcAft>
            </a:pPr>
            <a:r>
              <a:rPr lang="en-US" sz="1800" kern="1200" dirty="0">
                <a:solidFill>
                  <a:schemeClr val="tx1"/>
                </a:solidFill>
                <a:latin typeface="Arial" panose="020B0604020202020204" pitchFamily="34" charset="0"/>
                <a:ea typeface="+mn-ea"/>
                <a:cs typeface="+mn-cs"/>
              </a:rPr>
              <a:t>Potable well impacts constitute IRA, “immediate” action needed</a:t>
            </a:r>
          </a:p>
          <a:p>
            <a:pPr lvl="1">
              <a:spcAft>
                <a:spcPts val="600"/>
              </a:spcAft>
            </a:pPr>
            <a:r>
              <a:rPr lang="en-US" sz="1800" kern="1200" dirty="0">
                <a:solidFill>
                  <a:schemeClr val="tx1"/>
                </a:solidFill>
                <a:latin typeface="Arial" panose="020B0604020202020204" pitchFamily="34" charset="0"/>
                <a:ea typeface="+mn-ea"/>
                <a:cs typeface="+mn-cs"/>
              </a:rPr>
              <a:t>Semi-annual sampling of private wells with PFAS6 detections</a:t>
            </a:r>
          </a:p>
          <a:p>
            <a:pPr lvl="1">
              <a:spcAft>
                <a:spcPts val="600"/>
              </a:spcAft>
            </a:pPr>
            <a:r>
              <a:rPr lang="en-US" sz="1800" kern="1200" dirty="0">
                <a:solidFill>
                  <a:schemeClr val="tx1"/>
                </a:solidFill>
                <a:latin typeface="Arial" panose="020B0604020202020204" pitchFamily="34" charset="0"/>
                <a:ea typeface="+mn-ea"/>
                <a:cs typeface="+mn-cs"/>
              </a:rPr>
              <a:t>Bottled water to properties where PFAS6 are &lt;20 ppt</a:t>
            </a:r>
          </a:p>
          <a:p>
            <a:pPr lvl="2">
              <a:spcAft>
                <a:spcPts val="1200"/>
              </a:spcAft>
            </a:pPr>
            <a:r>
              <a:rPr lang="en-US" sz="1800" kern="1200" dirty="0">
                <a:solidFill>
                  <a:schemeClr val="tx1"/>
                </a:solidFill>
                <a:latin typeface="Arial" panose="020B0604020202020204" pitchFamily="34" charset="0"/>
                <a:ea typeface="+mn-ea"/>
                <a:cs typeface="+mn-cs"/>
              </a:rPr>
              <a:t>Town meeting approved POETs for residences where PFAS6 &lt;20</a:t>
            </a:r>
          </a:p>
          <a:p>
            <a:pPr lvl="1">
              <a:spcAft>
                <a:spcPts val="600"/>
              </a:spcAft>
            </a:pPr>
            <a:r>
              <a:rPr lang="en-US" sz="1800" kern="1200" dirty="0">
                <a:solidFill>
                  <a:schemeClr val="tx1"/>
                </a:solidFill>
                <a:latin typeface="Arial" panose="020B0604020202020204" pitchFamily="34" charset="0"/>
                <a:ea typeface="+mn-ea"/>
                <a:cs typeface="+mn-cs"/>
              </a:rPr>
              <a:t>POETs for properties where PFAS6 &gt;20 ppt</a:t>
            </a:r>
          </a:p>
          <a:p>
            <a:pPr lvl="1">
              <a:spcAft>
                <a:spcPts val="600"/>
              </a:spcAft>
            </a:pPr>
            <a:r>
              <a:rPr lang="en-US" sz="1800" kern="1200" dirty="0">
                <a:solidFill>
                  <a:schemeClr val="tx1"/>
                </a:solidFill>
                <a:latin typeface="Arial" panose="020B0604020202020204" pitchFamily="34" charset="0"/>
                <a:ea typeface="+mn-ea"/>
                <a:cs typeface="+mn-cs"/>
              </a:rPr>
              <a:t>Semi-annual IRA Status Reports and semi-annual monitoring reports</a:t>
            </a:r>
          </a:p>
          <a:p>
            <a:pPr lvl="2">
              <a:spcAft>
                <a:spcPts val="600"/>
              </a:spcAft>
            </a:pPr>
            <a:endParaRPr lang="en-US" sz="1800" kern="1200" dirty="0">
              <a:solidFill>
                <a:schemeClr val="tx1"/>
              </a:solidFill>
              <a:latin typeface="Arial" panose="020B0604020202020204" pitchFamily="34" charset="0"/>
              <a:ea typeface="+mn-ea"/>
              <a:cs typeface="+mn-cs"/>
            </a:endParaRPr>
          </a:p>
          <a:p>
            <a:pPr lvl="2">
              <a:spcAft>
                <a:spcPts val="600"/>
              </a:spcAft>
            </a:pPr>
            <a:r>
              <a:rPr lang="en-US" sz="1800" kern="1200" dirty="0">
                <a:solidFill>
                  <a:schemeClr val="tx1"/>
                </a:solidFill>
                <a:latin typeface="Arial" panose="020B0604020202020204" pitchFamily="34" charset="0"/>
                <a:ea typeface="+mn-ea"/>
                <a:cs typeface="+mn-cs"/>
              </a:rPr>
              <a:t>POET sampling:	</a:t>
            </a:r>
          </a:p>
          <a:p>
            <a:pPr lvl="3">
              <a:spcAft>
                <a:spcPts val="600"/>
              </a:spcAft>
            </a:pPr>
            <a:r>
              <a:rPr lang="en-US" sz="1600" kern="1200" dirty="0">
                <a:solidFill>
                  <a:schemeClr val="tx1"/>
                </a:solidFill>
                <a:latin typeface="Arial" panose="020B0604020202020204" pitchFamily="34" charset="0"/>
                <a:ea typeface="+mn-ea"/>
                <a:cs typeface="+mn-cs"/>
              </a:rPr>
              <a:t>Sample effluent within first month</a:t>
            </a:r>
          </a:p>
          <a:p>
            <a:pPr lvl="3">
              <a:spcAft>
                <a:spcPts val="600"/>
              </a:spcAft>
            </a:pPr>
            <a:r>
              <a:rPr lang="en-US" sz="1600" kern="1200" dirty="0">
                <a:solidFill>
                  <a:schemeClr val="tx1"/>
                </a:solidFill>
                <a:latin typeface="Arial" panose="020B0604020202020204" pitchFamily="34" charset="0"/>
                <a:ea typeface="+mn-ea"/>
                <a:cs typeface="+mn-cs"/>
              </a:rPr>
              <a:t>After 1 year, sample mid-fluent and effluent semi-annually</a:t>
            </a:r>
          </a:p>
          <a:p>
            <a:pPr lvl="3">
              <a:spcAft>
                <a:spcPts val="600"/>
              </a:spcAft>
            </a:pPr>
            <a:r>
              <a:rPr lang="en-US" sz="1600" kern="1200" dirty="0">
                <a:solidFill>
                  <a:schemeClr val="tx1"/>
                </a:solidFill>
                <a:latin typeface="Arial" panose="020B0604020202020204" pitchFamily="34" charset="0"/>
                <a:ea typeface="+mn-ea"/>
                <a:cs typeface="+mn-cs"/>
              </a:rPr>
              <a:t>After 2 years, </a:t>
            </a:r>
            <a:r>
              <a:rPr lang="en-US" sz="1600" kern="1200" dirty="0">
                <a:solidFill>
                  <a:schemeClr val="tx1"/>
                </a:solidFill>
                <a:latin typeface="Arial" panose="020B0604020202020204" pitchFamily="34" charset="0"/>
              </a:rPr>
              <a:t>sample mid-fluent and effluent quarterly until GAC changed</a:t>
            </a:r>
          </a:p>
          <a:p>
            <a:pPr lvl="4">
              <a:spcAft>
                <a:spcPts val="600"/>
              </a:spcAft>
            </a:pPr>
            <a:r>
              <a:rPr lang="en-US" sz="1600" kern="1200" dirty="0">
                <a:solidFill>
                  <a:schemeClr val="tx1"/>
                </a:solidFill>
                <a:latin typeface="Arial" panose="020B0604020202020204" pitchFamily="34" charset="0"/>
                <a:ea typeface="+mn-ea"/>
                <a:cs typeface="+mn-cs"/>
              </a:rPr>
              <a:t>16 homes will move to quarterly sampling in April 2022</a:t>
            </a:r>
          </a:p>
          <a:p>
            <a:pPr lvl="4">
              <a:spcAft>
                <a:spcPts val="600"/>
              </a:spcAft>
            </a:pPr>
            <a:endParaRPr lang="en-US" sz="1600" kern="1200" dirty="0">
              <a:solidFill>
                <a:schemeClr val="tx1"/>
              </a:solidFill>
              <a:latin typeface="Arial" panose="020B0604020202020204" pitchFamily="34" charset="0"/>
              <a:ea typeface="+mn-ea"/>
              <a:cs typeface="+mn-cs"/>
            </a:endParaRPr>
          </a:p>
          <a:p>
            <a:pPr lvl="1"/>
            <a:r>
              <a:rPr lang="en-US" sz="1800" kern="1200" dirty="0">
                <a:solidFill>
                  <a:schemeClr val="tx1"/>
                </a:solidFill>
                <a:latin typeface="Arial" panose="020B0604020202020204" pitchFamily="34" charset="0"/>
                <a:ea typeface="+mn-ea"/>
                <a:cs typeface="+mn-cs"/>
              </a:rPr>
              <a:t>IRA modifications are evaluated based on data  </a:t>
            </a:r>
          </a:p>
          <a:p>
            <a:pPr lvl="1"/>
            <a:endParaRPr lang="en-US" sz="1800"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Immediate response action (ira)</a:t>
            </a:r>
          </a:p>
        </p:txBody>
      </p:sp>
    </p:spTree>
    <p:extLst>
      <p:ext uri="{BB962C8B-B14F-4D97-AF65-F5344CB8AC3E}">
        <p14:creationId xmlns:p14="http://schemas.microsoft.com/office/powerpoint/2010/main" val="221757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331076"/>
            <a:ext cx="8451856" cy="6079055"/>
          </a:xfrm>
        </p:spPr>
        <p:txBody>
          <a:bodyPr/>
          <a:lstStyle/>
          <a:p>
            <a:pPr>
              <a:spcAft>
                <a:spcPts val="1200"/>
              </a:spcAft>
            </a:pPr>
            <a:endParaRPr lang="en-US" sz="2400" dirty="0"/>
          </a:p>
          <a:p>
            <a:pPr>
              <a:spcAft>
                <a:spcPts val="1200"/>
              </a:spcAft>
            </a:pPr>
            <a:r>
              <a:rPr lang="en-US" sz="2400" dirty="0"/>
              <a:t>Project Updates</a:t>
            </a:r>
          </a:p>
          <a:p>
            <a:pPr lvl="1">
              <a:spcAft>
                <a:spcPts val="600"/>
              </a:spcAft>
            </a:pPr>
            <a:r>
              <a:rPr lang="en-US" kern="1200" dirty="0">
                <a:solidFill>
                  <a:schemeClr val="tx1"/>
                </a:solidFill>
                <a:latin typeface="Arial" panose="020B0604020202020204" pitchFamily="34" charset="0"/>
                <a:ea typeface="+mn-ea"/>
                <a:cs typeface="+mn-cs"/>
              </a:rPr>
              <a:t>Results of October 2021 sampling identified condition changes</a:t>
            </a:r>
          </a:p>
          <a:p>
            <a:pPr lvl="2">
              <a:spcAft>
                <a:spcPts val="1200"/>
              </a:spcAft>
            </a:pPr>
            <a:r>
              <a:rPr lang="en-US" kern="1200" dirty="0">
                <a:solidFill>
                  <a:schemeClr val="tx1"/>
                </a:solidFill>
                <a:latin typeface="Arial" panose="020B0604020202020204" pitchFamily="34" charset="0"/>
                <a:ea typeface="+mn-ea"/>
                <a:cs typeface="+mn-cs"/>
              </a:rPr>
              <a:t>Four homes moved from non-detect (ND) to &lt;20 ppt </a:t>
            </a:r>
          </a:p>
          <a:p>
            <a:pPr lvl="2">
              <a:spcAft>
                <a:spcPts val="1200"/>
              </a:spcAft>
            </a:pPr>
            <a:r>
              <a:rPr lang="en-US" kern="1200" dirty="0">
                <a:solidFill>
                  <a:schemeClr val="tx1"/>
                </a:solidFill>
                <a:latin typeface="Arial" panose="020B0604020202020204" pitchFamily="34" charset="0"/>
                <a:ea typeface="+mn-ea"/>
                <a:cs typeface="+mn-cs"/>
              </a:rPr>
              <a:t>Three homes moved from &lt;20 ppt to &gt;20 ppt</a:t>
            </a:r>
          </a:p>
          <a:p>
            <a:pPr marL="569913" lvl="3" indent="-169863">
              <a:spcAft>
                <a:spcPts val="600"/>
              </a:spcAft>
            </a:pPr>
            <a:r>
              <a:rPr lang="en-US" sz="2000" kern="1200" dirty="0">
                <a:solidFill>
                  <a:schemeClr val="tx1"/>
                </a:solidFill>
                <a:latin typeface="Arial" panose="020B0604020202020204" pitchFamily="34" charset="0"/>
                <a:ea typeface="+mn-ea"/>
                <a:cs typeface="+mn-cs"/>
              </a:rPr>
              <a:t> 68 Hubbardston detected PFAS6 at 5.9 ppt</a:t>
            </a:r>
          </a:p>
          <a:p>
            <a:pPr lvl="2">
              <a:spcAft>
                <a:spcPts val="600"/>
              </a:spcAft>
            </a:pPr>
            <a:r>
              <a:rPr lang="en-US" sz="1800" kern="1200" dirty="0">
                <a:solidFill>
                  <a:schemeClr val="tx1"/>
                </a:solidFill>
                <a:latin typeface="Arial" panose="020B0604020202020204" pitchFamily="34" charset="0"/>
                <a:ea typeface="+mn-ea"/>
                <a:cs typeface="+mn-cs"/>
              </a:rPr>
              <a:t>New radius to include three homes </a:t>
            </a:r>
          </a:p>
          <a:p>
            <a:pPr marL="569913" lvl="2" indent="-336550">
              <a:spcAft>
                <a:spcPts val="600"/>
              </a:spcAft>
            </a:pPr>
            <a:r>
              <a:rPr lang="en-US" kern="1200" dirty="0">
                <a:solidFill>
                  <a:schemeClr val="tx1"/>
                </a:solidFill>
                <a:latin typeface="Arial" panose="020B0604020202020204" pitchFamily="34" charset="0"/>
                <a:ea typeface="+mn-ea"/>
                <a:cs typeface="+mn-cs"/>
              </a:rPr>
              <a:t>30 POET systems installed (PFAS6 &gt;20 ppt), one pending</a:t>
            </a:r>
          </a:p>
          <a:p>
            <a:pPr marL="569913" lvl="2" indent="-336550">
              <a:spcAft>
                <a:spcPts val="600"/>
              </a:spcAft>
            </a:pPr>
            <a:r>
              <a:rPr lang="en-US" kern="1200" dirty="0">
                <a:solidFill>
                  <a:schemeClr val="tx1"/>
                </a:solidFill>
                <a:latin typeface="Arial" panose="020B0604020202020204" pitchFamily="34" charset="0"/>
                <a:ea typeface="+mn-ea"/>
                <a:cs typeface="+mn-cs"/>
              </a:rPr>
              <a:t>47 properties provided with bottled water (PFAS6 concentrations &lt;20 ppt) residences have the option to add a POET </a:t>
            </a:r>
          </a:p>
          <a:p>
            <a:pPr marL="569913" lvl="2" indent="-336550">
              <a:spcAft>
                <a:spcPts val="600"/>
              </a:spcAft>
            </a:pPr>
            <a:r>
              <a:rPr lang="en-US" kern="1200" dirty="0">
                <a:solidFill>
                  <a:schemeClr val="tx1"/>
                </a:solidFill>
                <a:latin typeface="Arial" panose="020B0604020202020204" pitchFamily="34" charset="0"/>
                <a:ea typeface="+mn-ea"/>
                <a:cs typeface="+mn-cs"/>
              </a:rPr>
              <a:t>26 total homes around the edges of all radii are ND for PFAS</a:t>
            </a:r>
          </a:p>
          <a:p>
            <a:pPr lvl="2"/>
            <a:endParaRPr lang="en-US" kern="1200" dirty="0">
              <a:solidFill>
                <a:schemeClr val="tx1"/>
              </a:solidFill>
              <a:latin typeface="Arial" panose="020B0604020202020204" pitchFamily="34" charset="0"/>
              <a:ea typeface="+mn-ea"/>
              <a:cs typeface="+mn-cs"/>
            </a:endParaRPr>
          </a:p>
          <a:p>
            <a:pPr marL="557784" lvl="2"/>
            <a:r>
              <a:rPr lang="en-US" kern="1200" dirty="0">
                <a:solidFill>
                  <a:schemeClr val="tx1"/>
                </a:solidFill>
                <a:latin typeface="Arial" panose="020B0604020202020204" pitchFamily="34" charset="0"/>
                <a:ea typeface="+mn-ea"/>
                <a:cs typeface="+mn-cs"/>
              </a:rPr>
              <a:t>No “breakthrough” has been detected at any POET (</a:t>
            </a:r>
            <a:r>
              <a:rPr lang="en-US" i="1" kern="1200" dirty="0">
                <a:solidFill>
                  <a:schemeClr val="tx1"/>
                </a:solidFill>
                <a:latin typeface="Arial" panose="020B0604020202020204" pitchFamily="34" charset="0"/>
                <a:ea typeface="+mn-ea"/>
                <a:cs typeface="+mn-cs"/>
              </a:rPr>
              <a:t>i.e.</a:t>
            </a:r>
            <a:r>
              <a:rPr lang="en-US" kern="1200" dirty="0">
                <a:solidFill>
                  <a:schemeClr val="tx1"/>
                </a:solidFill>
                <a:latin typeface="Arial" panose="020B0604020202020204" pitchFamily="34" charset="0"/>
                <a:ea typeface="+mn-ea"/>
                <a:cs typeface="+mn-cs"/>
              </a:rPr>
              <a:t>, no detection of PFAS in water after treatment in primary GAC vessel)</a:t>
            </a:r>
          </a:p>
          <a:p>
            <a:pPr lvl="1"/>
            <a:endParaRPr lang="en-US" sz="1800"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PFAS Sampling &amp; results (WELLS)</a:t>
            </a:r>
          </a:p>
        </p:txBody>
      </p:sp>
    </p:spTree>
    <p:extLst>
      <p:ext uri="{BB962C8B-B14F-4D97-AF65-F5344CB8AC3E}">
        <p14:creationId xmlns:p14="http://schemas.microsoft.com/office/powerpoint/2010/main" val="7564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January 2022 Radius Map</a:t>
            </a:r>
          </a:p>
        </p:txBody>
      </p:sp>
      <p:pic>
        <p:nvPicPr>
          <p:cNvPr id="6" name="Content Placeholder 5" descr="Map&#10;&#10;Description automatically generated">
            <a:extLst>
              <a:ext uri="{FF2B5EF4-FFF2-40B4-BE49-F238E27FC236}">
                <a16:creationId xmlns:a16="http://schemas.microsoft.com/office/drawing/2014/main" id="{7D30CE66-C662-4F7E-948C-2E98204A13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385" y="839755"/>
            <a:ext cx="8693229" cy="5625031"/>
          </a:xfrm>
        </p:spPr>
      </p:pic>
    </p:spTree>
    <p:extLst>
      <p:ext uri="{BB962C8B-B14F-4D97-AF65-F5344CB8AC3E}">
        <p14:creationId xmlns:p14="http://schemas.microsoft.com/office/powerpoint/2010/main" val="95651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Massachusetts Contingency Plan (MCP) </a:t>
            </a:r>
          </a:p>
        </p:txBody>
      </p:sp>
      <p:sp>
        <p:nvSpPr>
          <p:cNvPr id="3" name="Content Placeholder 2"/>
          <p:cNvSpPr>
            <a:spLocks noGrp="1"/>
          </p:cNvSpPr>
          <p:nvPr>
            <p:ph idx="1"/>
          </p:nvPr>
        </p:nvSpPr>
        <p:spPr>
          <a:xfrm>
            <a:off x="388412" y="960392"/>
            <a:ext cx="8367175" cy="5515909"/>
          </a:xfrm>
        </p:spPr>
        <p:txBody>
          <a:bodyPr/>
          <a:lstStyle/>
          <a:p>
            <a:r>
              <a:rPr lang="en-US" sz="2400" dirty="0"/>
              <a:t>The MCP Process </a:t>
            </a:r>
            <a:r>
              <a:rPr lang="en-US" sz="1450" kern="1200" dirty="0">
                <a:solidFill>
                  <a:schemeClr val="tx1"/>
                </a:solidFill>
                <a:latin typeface="Arial" panose="020B0604020202020204" pitchFamily="34" charset="0"/>
                <a:ea typeface="+mn-ea"/>
                <a:cs typeface="+mn-cs"/>
              </a:rPr>
              <a:t>Consists of five “phases,” Phases I through V</a:t>
            </a:r>
          </a:p>
          <a:p>
            <a:pPr lvl="1"/>
            <a:endParaRPr lang="en-US" sz="145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Phase I – (submitted November 9, 2020). Initial Site Assessment and Tier Classification (site is Tier I due to drinking water impacts)</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Phase II – due November 2023.  Define vertical and horizontal extent of PFAS in all media (soil, groundwater, surface water, air), risk characterization. </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Phase III – due November 2024.  Evaluation of remedial alternatives</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Phase IV - due with Phase III.  Plan</a:t>
            </a:r>
            <a:r>
              <a:rPr lang="en-US" sz="1700" kern="1200" dirty="0">
                <a:solidFill>
                  <a:schemeClr val="tx1"/>
                </a:solidFill>
                <a:latin typeface="Arial" panose="020B0604020202020204" pitchFamily="34" charset="0"/>
              </a:rPr>
              <a:t> to</a:t>
            </a:r>
            <a:r>
              <a:rPr lang="en-US" sz="1700" kern="1200" dirty="0">
                <a:solidFill>
                  <a:schemeClr val="tx1"/>
                </a:solidFill>
                <a:latin typeface="Arial" panose="020B0604020202020204" pitchFamily="34" charset="0"/>
                <a:ea typeface="+mn-ea"/>
                <a:cs typeface="+mn-cs"/>
              </a:rPr>
              <a:t> implement remedy selected in Phase III</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Phase IV Completion/Phase V – due November 2025.  Document remedy completion</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Sites can be closed at any time during this process with permanent or temporary solution</a:t>
            </a:r>
          </a:p>
          <a:p>
            <a:pPr lvl="1"/>
            <a:endParaRPr lang="en-US" sz="1700" kern="1200" dirty="0">
              <a:solidFill>
                <a:schemeClr val="tx1"/>
              </a:solidFill>
              <a:latin typeface="Arial" panose="020B0604020202020204" pitchFamily="34" charset="0"/>
              <a:ea typeface="+mn-ea"/>
              <a:cs typeface="+mn-cs"/>
            </a:endParaRPr>
          </a:p>
          <a:p>
            <a:pPr lvl="1"/>
            <a:r>
              <a:rPr lang="en-US" sz="1700" kern="1200" dirty="0">
                <a:solidFill>
                  <a:schemeClr val="tx1"/>
                </a:solidFill>
                <a:latin typeface="Arial" panose="020B0604020202020204" pitchFamily="34" charset="0"/>
                <a:ea typeface="+mn-ea"/>
                <a:cs typeface="+mn-cs"/>
              </a:rPr>
              <a:t>IRA runs parallel to the “phase” process – no deadlines / IRA Status Reports</a:t>
            </a:r>
          </a:p>
        </p:txBody>
      </p:sp>
    </p:spTree>
    <p:extLst>
      <p:ext uri="{BB962C8B-B14F-4D97-AF65-F5344CB8AC3E}">
        <p14:creationId xmlns:p14="http://schemas.microsoft.com/office/powerpoint/2010/main" val="300218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EBA34E-1EC6-43E1-B6E5-61F43E6743A1}"/>
              </a:ext>
            </a:extLst>
          </p:cNvPr>
          <p:cNvSpPr>
            <a:spLocks noGrp="1"/>
          </p:cNvSpPr>
          <p:nvPr>
            <p:ph type="title"/>
          </p:nvPr>
        </p:nvSpPr>
        <p:spPr/>
        <p:txBody>
          <a:bodyPr>
            <a:normAutofit fontScale="90000"/>
          </a:bodyPr>
          <a:lstStyle/>
          <a:p>
            <a:br>
              <a:rPr lang="en-US" dirty="0"/>
            </a:br>
            <a:r>
              <a:rPr lang="en-US" dirty="0"/>
              <a:t>Phase ii comprehensive site assessment</a:t>
            </a:r>
            <a:br>
              <a:rPr lang="en-US" dirty="0"/>
            </a:br>
            <a:endParaRPr lang="en-US" dirty="0"/>
          </a:p>
        </p:txBody>
      </p:sp>
      <p:sp>
        <p:nvSpPr>
          <p:cNvPr id="2" name="Rectangle 1">
            <a:extLst>
              <a:ext uri="{FF2B5EF4-FFF2-40B4-BE49-F238E27FC236}">
                <a16:creationId xmlns:a16="http://schemas.microsoft.com/office/drawing/2014/main" id="{5C347A41-DCC4-490D-A621-802E8890DDB0}"/>
              </a:ext>
            </a:extLst>
          </p:cNvPr>
          <p:cNvSpPr/>
          <p:nvPr/>
        </p:nvSpPr>
        <p:spPr>
          <a:xfrm>
            <a:off x="280757" y="1211254"/>
            <a:ext cx="8353311" cy="7140416"/>
          </a:xfrm>
          <a:prstGeom prst="rect">
            <a:avLst/>
          </a:prstGeom>
        </p:spPr>
        <p:txBody>
          <a:bodyPr wrap="square">
            <a:spAutoFit/>
          </a:bodyPr>
          <a:lstStyle/>
          <a:p>
            <a:pPr lvl="1">
              <a:spcAft>
                <a:spcPts val="600"/>
              </a:spcAft>
            </a:pPr>
            <a:endParaRPr lang="en-US" dirty="0"/>
          </a:p>
          <a:p>
            <a:pPr marL="257168" lvl="1" indent="-257168">
              <a:spcAft>
                <a:spcPts val="600"/>
              </a:spcAft>
              <a:buClr>
                <a:schemeClr val="tx1"/>
              </a:buClr>
              <a:buFont typeface="Arial" panose="020B0604020202020204" pitchFamily="34" charset="0"/>
              <a:buChar char="•"/>
            </a:pPr>
            <a:r>
              <a:rPr lang="en-US" sz="2000" b="1" dirty="0">
                <a:solidFill>
                  <a:schemeClr val="accent2"/>
                </a:solidFill>
                <a:latin typeface="+mn-lt"/>
                <a:cs typeface="Arial" pitchFamily="34" charset="0"/>
              </a:rPr>
              <a:t>Current and on-going Phase II investigation efforts include:</a:t>
            </a:r>
          </a:p>
          <a:p>
            <a:pPr marL="257168" lvl="1" indent="-257168">
              <a:spcAft>
                <a:spcPts val="600"/>
              </a:spcAft>
              <a:buClr>
                <a:schemeClr val="tx1"/>
              </a:buClr>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r>
              <a:rPr lang="en-US" sz="2000" dirty="0"/>
              <a:t>Quarterly groundwater monitoring at Town Hall campus </a:t>
            </a:r>
          </a:p>
          <a:p>
            <a:pPr marL="742950" lvl="1"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r>
              <a:rPr lang="en-US" sz="2000" dirty="0"/>
              <a:t>Surface water sampling </a:t>
            </a:r>
          </a:p>
          <a:p>
            <a:pPr marL="742950" lvl="1" indent="-285750">
              <a:spcAft>
                <a:spcPts val="600"/>
              </a:spcAft>
              <a:buFont typeface="Arial" panose="020B0604020202020204" pitchFamily="34" charset="0"/>
              <a:buChar char="‒"/>
            </a:pPr>
            <a:endParaRPr lang="en-US" sz="2000" dirty="0"/>
          </a:p>
          <a:p>
            <a:pPr marL="742950" lvl="1" indent="-285750">
              <a:spcAft>
                <a:spcPts val="1200"/>
              </a:spcAft>
              <a:buFont typeface="Arial" panose="020B0604020202020204" pitchFamily="34" charset="0"/>
              <a:buChar char="‒"/>
            </a:pPr>
            <a:r>
              <a:rPr lang="en-US" sz="2000" dirty="0"/>
              <a:t>Soil sampling at several properties along lower Mountain Road where runoff from firefighting in 2017 was observed or reported</a:t>
            </a:r>
          </a:p>
          <a:p>
            <a:pPr marL="1200150" lvl="2" indent="-285750">
              <a:spcAft>
                <a:spcPts val="600"/>
              </a:spcAft>
              <a:buFont typeface="Arial" panose="020B0604020202020204" pitchFamily="34" charset="0"/>
              <a:buChar char="‒"/>
            </a:pPr>
            <a:r>
              <a:rPr lang="en-US" sz="2000" dirty="0"/>
              <a:t>Total PFAS   </a:t>
            </a:r>
          </a:p>
          <a:p>
            <a:pPr marL="1200150" lvl="2" indent="-285750">
              <a:spcAft>
                <a:spcPts val="600"/>
              </a:spcAft>
              <a:buFont typeface="Arial" panose="020B0604020202020204" pitchFamily="34" charset="0"/>
              <a:buChar char="‒"/>
            </a:pPr>
            <a:r>
              <a:rPr lang="en-US" sz="2000" dirty="0"/>
              <a:t>Synthetic Precipitation Leaching Procedure (SPLP)</a:t>
            </a:r>
          </a:p>
          <a:p>
            <a:pPr marL="1200150" lvl="2" indent="-285750">
              <a:spcAft>
                <a:spcPts val="600"/>
              </a:spcAft>
              <a:buFont typeface="Arial" panose="020B0604020202020204" pitchFamily="34" charset="0"/>
              <a:buChar char="‒"/>
            </a:pPr>
            <a:endParaRPr lang="en-US" sz="2000" dirty="0"/>
          </a:p>
          <a:p>
            <a:pPr marL="1200150" lvl="2" indent="-285750">
              <a:spcAft>
                <a:spcPts val="600"/>
              </a:spcAft>
              <a:buFont typeface="Arial" panose="020B0604020202020204" pitchFamily="34" charset="0"/>
              <a:buChar char="‒"/>
            </a:pPr>
            <a:endParaRPr lang="en-US" sz="2000" dirty="0"/>
          </a:p>
          <a:p>
            <a:pPr marL="742950" lvl="1" indent="-285750">
              <a:spcAft>
                <a:spcPts val="600"/>
              </a:spcAft>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68357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613" y="1561691"/>
            <a:ext cx="8565501" cy="3215582"/>
          </a:xfrm>
        </p:spPr>
        <p:txBody>
          <a:bodyPr/>
          <a:lstStyle/>
          <a:p>
            <a:pPr marL="0" lvl="1" indent="0">
              <a:spcAft>
                <a:spcPts val="0"/>
              </a:spcAft>
              <a:buNone/>
            </a:pPr>
            <a:r>
              <a:rPr lang="en-US" b="1" kern="1200" dirty="0">
                <a:solidFill>
                  <a:schemeClr val="accent2"/>
                </a:solidFill>
                <a:ea typeface="+mn-ea"/>
              </a:rPr>
              <a:t>GROUNDWATER SAMPLING AT TOWN CAMPUS WELLS</a:t>
            </a:r>
          </a:p>
          <a:p>
            <a:pPr marL="0" lvl="1" indent="0">
              <a:spcAft>
                <a:spcPts val="0"/>
              </a:spcAft>
              <a:buNone/>
            </a:pPr>
            <a:endParaRPr lang="en-US" b="1" kern="1200" dirty="0">
              <a:solidFill>
                <a:schemeClr val="accent2"/>
              </a:solidFill>
              <a:ea typeface="+mn-ea"/>
            </a:endParaRPr>
          </a:p>
          <a:p>
            <a:pPr lvl="1">
              <a:spcAft>
                <a:spcPts val="600"/>
              </a:spcAft>
            </a:pPr>
            <a:r>
              <a:rPr lang="en-US" kern="1200" dirty="0">
                <a:solidFill>
                  <a:schemeClr val="tx1"/>
                </a:solidFill>
                <a:latin typeface="Arial" panose="020B0604020202020204" pitchFamily="34" charset="0"/>
                <a:ea typeface="+mn-ea"/>
                <a:cs typeface="+mn-cs"/>
              </a:rPr>
              <a:t>Eight monitoring wells sampled (five bedrock, three overburden)</a:t>
            </a:r>
          </a:p>
          <a:p>
            <a:pPr lvl="1">
              <a:spcAft>
                <a:spcPts val="600"/>
              </a:spcAft>
            </a:pPr>
            <a:endParaRPr lang="en-US" kern="1200" dirty="0">
              <a:solidFill>
                <a:schemeClr val="tx1"/>
              </a:solidFill>
              <a:latin typeface="Arial" panose="020B0604020202020204" pitchFamily="34" charset="0"/>
              <a:ea typeface="+mn-ea"/>
              <a:cs typeface="+mn-cs"/>
            </a:endParaRPr>
          </a:p>
          <a:p>
            <a:pPr lvl="1">
              <a:spcAft>
                <a:spcPts val="600"/>
              </a:spcAft>
            </a:pPr>
            <a:r>
              <a:rPr lang="en-US" kern="1200" dirty="0">
                <a:solidFill>
                  <a:schemeClr val="tx1"/>
                </a:solidFill>
                <a:latin typeface="Arial" panose="020B0604020202020204" pitchFamily="34" charset="0"/>
                <a:ea typeface="+mn-ea"/>
                <a:cs typeface="+mn-cs"/>
              </a:rPr>
              <a:t>PFAS6 ranges from 45 to 1,309 ppt </a:t>
            </a:r>
          </a:p>
          <a:p>
            <a:pPr lvl="1">
              <a:spcAft>
                <a:spcPts val="600"/>
              </a:spcAft>
            </a:pPr>
            <a:endParaRPr lang="en-US" kern="1200" dirty="0">
              <a:solidFill>
                <a:schemeClr val="tx1"/>
              </a:solidFill>
              <a:latin typeface="Arial" panose="020B0604020202020204" pitchFamily="34" charset="0"/>
              <a:ea typeface="+mn-ea"/>
              <a:cs typeface="+mn-cs"/>
            </a:endParaRPr>
          </a:p>
          <a:p>
            <a:pPr lvl="1">
              <a:spcAft>
                <a:spcPts val="600"/>
              </a:spcAft>
            </a:pPr>
            <a:r>
              <a:rPr lang="en-US" kern="1200" dirty="0">
                <a:solidFill>
                  <a:schemeClr val="tx1"/>
                </a:solidFill>
                <a:latin typeface="Arial" panose="020B0604020202020204" pitchFamily="34" charset="0"/>
                <a:ea typeface="+mn-ea"/>
                <a:cs typeface="+mn-cs"/>
              </a:rPr>
              <a:t>PFAS6 concentrations in shallow bedrock wells higher than PFAS6 in overburden wells </a:t>
            </a:r>
            <a:endParaRPr lang="en-US" b="1" kern="1200" dirty="0">
              <a:solidFill>
                <a:schemeClr val="tx1"/>
              </a:solidFill>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dirty="0"/>
              <a:t>PFAS Sampling &amp; results</a:t>
            </a:r>
          </a:p>
        </p:txBody>
      </p:sp>
    </p:spTree>
    <p:extLst>
      <p:ext uri="{BB962C8B-B14F-4D97-AF65-F5344CB8AC3E}">
        <p14:creationId xmlns:p14="http://schemas.microsoft.com/office/powerpoint/2010/main" val="395817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2" y="494449"/>
            <a:ext cx="8451856" cy="5999657"/>
          </a:xfrm>
        </p:spPr>
        <p:txBody>
          <a:bodyPr/>
          <a:lstStyle/>
          <a:p>
            <a:pPr marL="0" lvl="1" indent="0">
              <a:spcBef>
                <a:spcPts val="0"/>
              </a:spcBef>
              <a:spcAft>
                <a:spcPts val="0"/>
              </a:spcAft>
              <a:buNone/>
            </a:pPr>
            <a:endParaRPr lang="en-US" b="1" kern="1200" dirty="0">
              <a:solidFill>
                <a:schemeClr val="accent2"/>
              </a:solidFill>
              <a:ea typeface="+mn-ea"/>
            </a:endParaRPr>
          </a:p>
          <a:p>
            <a:pPr marL="0" lvl="1" indent="0">
              <a:spcBef>
                <a:spcPts val="0"/>
              </a:spcBef>
              <a:spcAft>
                <a:spcPts val="600"/>
              </a:spcAft>
              <a:buNone/>
            </a:pPr>
            <a:r>
              <a:rPr lang="en-US" b="1" kern="1200" dirty="0">
                <a:solidFill>
                  <a:schemeClr val="accent2"/>
                </a:solidFill>
                <a:ea typeface="+mn-ea"/>
              </a:rPr>
              <a:t>SURFACE WATER SAMPLING</a:t>
            </a:r>
          </a:p>
          <a:p>
            <a:pPr lvl="1">
              <a:spcAft>
                <a:spcPts val="600"/>
              </a:spcAft>
            </a:pPr>
            <a:r>
              <a:rPr lang="en-US" kern="1200" dirty="0">
                <a:solidFill>
                  <a:schemeClr val="tx1"/>
                </a:solidFill>
                <a:latin typeface="Arial" panose="020B0604020202020204" pitchFamily="34" charset="0"/>
                <a:ea typeface="+mn-ea"/>
                <a:cs typeface="+mn-cs"/>
              </a:rPr>
              <a:t>Sampled two ponds along Boylston Ave. and Gregory Hill Rd. </a:t>
            </a:r>
          </a:p>
          <a:p>
            <a:pPr lvl="1">
              <a:spcAft>
                <a:spcPts val="600"/>
              </a:spcAft>
            </a:pPr>
            <a:r>
              <a:rPr lang="en-US" kern="1200" dirty="0">
                <a:solidFill>
                  <a:schemeClr val="tx1"/>
                </a:solidFill>
                <a:latin typeface="Arial" panose="020B0604020202020204" pitchFamily="34" charset="0"/>
                <a:ea typeface="+mn-ea"/>
                <a:cs typeface="+mn-cs"/>
              </a:rPr>
              <a:t>Airport Pond and Schoolhouse Pond, sampled shallow and deep</a:t>
            </a:r>
          </a:p>
          <a:p>
            <a:pPr lvl="2">
              <a:spcAft>
                <a:spcPts val="600"/>
              </a:spcAft>
            </a:pPr>
            <a:r>
              <a:rPr lang="en-US" kern="1200" dirty="0">
                <a:solidFill>
                  <a:schemeClr val="tx1"/>
                </a:solidFill>
                <a:latin typeface="Arial" panose="020B0604020202020204" pitchFamily="34" charset="0"/>
                <a:ea typeface="+mn-ea"/>
                <a:cs typeface="+mn-cs"/>
              </a:rPr>
              <a:t>Airport Pond – PFAS6 at 2 ppt (shallow), 4 ppt (deep)</a:t>
            </a:r>
          </a:p>
          <a:p>
            <a:pPr lvl="2">
              <a:spcAft>
                <a:spcPts val="600"/>
              </a:spcAft>
            </a:pPr>
            <a:r>
              <a:rPr lang="en-US" kern="1200" dirty="0">
                <a:solidFill>
                  <a:schemeClr val="tx1"/>
                </a:solidFill>
                <a:latin typeface="Arial" panose="020B0604020202020204" pitchFamily="34" charset="0"/>
                <a:ea typeface="+mn-ea"/>
                <a:cs typeface="+mn-cs"/>
              </a:rPr>
              <a:t>Schoolhouse Pond  - PFAS6 at 62 ppt (shallow), 65 ppt (deep)</a:t>
            </a:r>
          </a:p>
          <a:p>
            <a:pPr lvl="2">
              <a:spcAft>
                <a:spcPts val="600"/>
              </a:spcAft>
            </a:pPr>
            <a:r>
              <a:rPr lang="en-US" kern="1200" dirty="0">
                <a:solidFill>
                  <a:schemeClr val="tx1"/>
                </a:solidFill>
                <a:latin typeface="Arial" panose="020B0604020202020204" pitchFamily="34" charset="0"/>
                <a:ea typeface="+mn-ea"/>
                <a:cs typeface="+mn-cs"/>
              </a:rPr>
              <a:t>No detected concentrations exceed Surface Water Benchmark Values</a:t>
            </a:r>
          </a:p>
          <a:p>
            <a:pPr lvl="1">
              <a:spcAft>
                <a:spcPts val="0"/>
              </a:spcAft>
            </a:pPr>
            <a:endParaRPr lang="en-US" kern="1200" dirty="0">
              <a:solidFill>
                <a:schemeClr val="tx1"/>
              </a:solidFill>
              <a:latin typeface="Arial" panose="020B0604020202020204" pitchFamily="34" charset="0"/>
              <a:ea typeface="+mn-ea"/>
              <a:cs typeface="+mn-cs"/>
            </a:endParaRPr>
          </a:p>
          <a:p>
            <a:pPr lvl="1">
              <a:spcAft>
                <a:spcPts val="600"/>
              </a:spcAft>
            </a:pPr>
            <a:r>
              <a:rPr lang="en-US" kern="1200" dirty="0">
                <a:solidFill>
                  <a:schemeClr val="tx1"/>
                </a:solidFill>
                <a:latin typeface="Arial" panose="020B0604020202020204" pitchFamily="34" charset="0"/>
                <a:ea typeface="+mn-ea"/>
                <a:cs typeface="+mn-cs"/>
              </a:rPr>
              <a:t>Also sampled Gregory Spring (on Princeton Conservation land)</a:t>
            </a:r>
          </a:p>
          <a:p>
            <a:pPr lvl="2">
              <a:spcAft>
                <a:spcPts val="600"/>
              </a:spcAft>
            </a:pPr>
            <a:r>
              <a:rPr lang="en-US" kern="1200" dirty="0">
                <a:solidFill>
                  <a:schemeClr val="tx1"/>
                </a:solidFill>
                <a:latin typeface="Arial" panose="020B0604020202020204" pitchFamily="34" charset="0"/>
                <a:ea typeface="+mn-ea"/>
                <a:cs typeface="+mn-cs"/>
              </a:rPr>
              <a:t>PFAS = not detected</a:t>
            </a:r>
          </a:p>
          <a:p>
            <a:pPr lvl="1">
              <a:spcAft>
                <a:spcPts val="0"/>
              </a:spcAft>
            </a:pPr>
            <a:endParaRPr lang="en-US" b="1" kern="1200" dirty="0">
              <a:solidFill>
                <a:schemeClr val="tx1"/>
              </a:solidFill>
              <a:latin typeface="Arial" panose="020B0604020202020204" pitchFamily="34" charset="0"/>
              <a:ea typeface="+mn-ea"/>
              <a:cs typeface="+mn-cs"/>
            </a:endParaRPr>
          </a:p>
          <a:p>
            <a:pPr marL="0" lvl="1" indent="0">
              <a:spcAft>
                <a:spcPts val="600"/>
              </a:spcAft>
              <a:buNone/>
            </a:pPr>
            <a:r>
              <a:rPr lang="en-US" b="1" kern="1200" dirty="0">
                <a:solidFill>
                  <a:schemeClr val="accent2"/>
                </a:solidFill>
                <a:ea typeface="+mn-ea"/>
              </a:rPr>
              <a:t>SURFACE RUNOFF SAMPLING</a:t>
            </a:r>
          </a:p>
          <a:p>
            <a:pPr lvl="1">
              <a:spcAft>
                <a:spcPts val="600"/>
              </a:spcAft>
            </a:pPr>
            <a:r>
              <a:rPr lang="en-US" kern="1200" dirty="0">
                <a:solidFill>
                  <a:schemeClr val="tx1"/>
                </a:solidFill>
                <a:latin typeface="Arial" panose="020B0604020202020204" pitchFamily="34" charset="0"/>
                <a:ea typeface="+mn-ea"/>
                <a:cs typeface="+mn-cs"/>
              </a:rPr>
              <a:t>Runoff near 30 Mountain Road continues to exhibit elevated PFAS concentrations (1,568 ppt, October 2021)</a:t>
            </a:r>
          </a:p>
          <a:p>
            <a:pPr lvl="1">
              <a:spcAft>
                <a:spcPts val="600"/>
              </a:spcAft>
            </a:pPr>
            <a:r>
              <a:rPr lang="en-US" kern="1200" dirty="0">
                <a:solidFill>
                  <a:schemeClr val="tx1"/>
                </a:solidFill>
                <a:latin typeface="Arial" panose="020B0604020202020204" pitchFamily="34" charset="0"/>
                <a:ea typeface="+mn-ea"/>
                <a:cs typeface="+mn-cs"/>
              </a:rPr>
              <a:t>Runoff near 41 Prospect was ND in April and July 2021</a:t>
            </a:r>
          </a:p>
        </p:txBody>
      </p:sp>
      <p:sp>
        <p:nvSpPr>
          <p:cNvPr id="2" name="Title 1"/>
          <p:cNvSpPr>
            <a:spLocks noGrp="1"/>
          </p:cNvSpPr>
          <p:nvPr>
            <p:ph type="title"/>
          </p:nvPr>
        </p:nvSpPr>
        <p:spPr/>
        <p:txBody>
          <a:bodyPr/>
          <a:lstStyle/>
          <a:p>
            <a:r>
              <a:rPr lang="en-US" dirty="0"/>
              <a:t>PFAS Sampling &amp; results </a:t>
            </a:r>
          </a:p>
        </p:txBody>
      </p:sp>
    </p:spTree>
    <p:extLst>
      <p:ext uri="{BB962C8B-B14F-4D97-AF65-F5344CB8AC3E}">
        <p14:creationId xmlns:p14="http://schemas.microsoft.com/office/powerpoint/2010/main" val="2437795464"/>
      </p:ext>
    </p:extLst>
  </p:cSld>
  <p:clrMapOvr>
    <a:masterClrMapping/>
  </p:clrMapOvr>
</p:sld>
</file>

<file path=ppt/theme/theme1.xml><?xml version="1.0" encoding="utf-8"?>
<a:theme xmlns:a="http://schemas.openxmlformats.org/drawingml/2006/main" name="TigheBond_Clockwork">
  <a:themeElements>
    <a:clrScheme name="Custom 1">
      <a:dk1>
        <a:srgbClr val="0A5D8E"/>
      </a:dk1>
      <a:lt1>
        <a:srgbClr val="FFFFFF"/>
      </a:lt1>
      <a:dk2>
        <a:srgbClr val="0074AF"/>
      </a:dk2>
      <a:lt2>
        <a:srgbClr val="FFFFFF"/>
      </a:lt2>
      <a:accent1>
        <a:srgbClr val="7D8387"/>
      </a:accent1>
      <a:accent2>
        <a:srgbClr val="F6612E"/>
      </a:accent2>
      <a:accent3>
        <a:srgbClr val="0D74B0"/>
      </a:accent3>
      <a:accent4>
        <a:srgbClr val="FFC017"/>
      </a:accent4>
      <a:accent5>
        <a:srgbClr val="0BAAE1"/>
      </a:accent5>
      <a:accent6>
        <a:srgbClr val="8AC325"/>
      </a:accent6>
      <a:hlink>
        <a:srgbClr val="0BAAE1"/>
      </a:hlink>
      <a:folHlink>
        <a:srgbClr val="8AC325"/>
      </a:folHlink>
    </a:clrScheme>
    <a:fontScheme name="tighebond_arial">
      <a:majorFont>
        <a:latin typeface="Arial"/>
        <a:ea typeface=""/>
        <a:cs typeface=""/>
      </a:majorFont>
      <a:minorFont>
        <a:latin typeface="Arial"/>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Master Hand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Master Handout 2">
        <a:dk1>
          <a:srgbClr val="808080"/>
        </a:dk1>
        <a:lt1>
          <a:srgbClr val="FFC300"/>
        </a:lt1>
        <a:dk2>
          <a:srgbClr val="065A8D"/>
        </a:dk2>
        <a:lt2>
          <a:srgbClr val="FFFFFF"/>
        </a:lt2>
        <a:accent1>
          <a:srgbClr val="000000"/>
        </a:accent1>
        <a:accent2>
          <a:srgbClr val="333399"/>
        </a:accent2>
        <a:accent3>
          <a:srgbClr val="AAB5C5"/>
        </a:accent3>
        <a:accent4>
          <a:srgbClr val="DAA600"/>
        </a:accent4>
        <a:accent5>
          <a:srgbClr val="AAAAAA"/>
        </a:accent5>
        <a:accent6>
          <a:srgbClr val="2D2D8A"/>
        </a:accent6>
        <a:hlink>
          <a:srgbClr val="009999"/>
        </a:hlink>
        <a:folHlink>
          <a:srgbClr val="FFFF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gheBond_Marcucci" id="{FDF811BA-C938-4846-B4C7-1649265A39CE}" vid="{D04C03FE-0128-4EB5-9C24-9F1AF33DC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TigheBond_Presentation_Slides</Template>
  <TotalTime>3875</TotalTime>
  <Words>1219</Words>
  <Application>Microsoft Office PowerPoint</Application>
  <PresentationFormat>On-screen Show (4:3)</PresentationFormat>
  <Paragraphs>146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Myriad Pro</vt:lpstr>
      <vt:lpstr>Verdana</vt:lpstr>
      <vt:lpstr>Wingdings</vt:lpstr>
      <vt:lpstr>TigheBond_Clockwork</vt:lpstr>
      <vt:lpstr>Princeton PFAS update – winter 2022</vt:lpstr>
      <vt:lpstr>PFAS Sampling &amp; results</vt:lpstr>
      <vt:lpstr>Immediate response action (ira)</vt:lpstr>
      <vt:lpstr>PFAS Sampling &amp; results (WELLS)</vt:lpstr>
      <vt:lpstr>January 2022 Radius Map</vt:lpstr>
      <vt:lpstr>Massachusetts Contingency Plan (MCP) </vt:lpstr>
      <vt:lpstr> Phase ii comprehensive site assessment </vt:lpstr>
      <vt:lpstr>PFAS Sampling &amp; results</vt:lpstr>
      <vt:lpstr>PFAS Sampling &amp; results </vt:lpstr>
      <vt:lpstr>Pond/spring locations</vt:lpstr>
      <vt:lpstr>PFAS Sampling &amp; results</vt:lpstr>
      <vt:lpstr>PFAS Sampling &amp; results</vt:lpstr>
      <vt:lpstr>SPLP SOIl analysis</vt:lpstr>
      <vt:lpstr>PFAS soil data interpretation</vt:lpstr>
      <vt:lpstr>Project plan</vt:lpstr>
      <vt:lpstr>PowerPoint Presentation</vt:lpstr>
    </vt:vector>
  </TitlesOfParts>
  <Company>Tighe &amp; Bond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L. Arps</dc:creator>
  <cp:lastModifiedBy>Sherry Patch</cp:lastModifiedBy>
  <cp:revision>122</cp:revision>
  <cp:lastPrinted>2018-04-05T17:03:55Z</cp:lastPrinted>
  <dcterms:created xsi:type="dcterms:W3CDTF">2020-01-28T18:37:51Z</dcterms:created>
  <dcterms:modified xsi:type="dcterms:W3CDTF">2022-01-18T20:33:37Z</dcterms:modified>
</cp:coreProperties>
</file>