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3" Type="http://schemas.openxmlformats.org/officeDocument/2006/relationships/hyperlink" Target="about:blank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11/15/2021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11/15/2021</a:t>
            </a:r>
          </a:p>
        </p:txBody>
      </p:sp>
      <p:sp>
        <p:nvSpPr>
          <p:cNvPr id="152" name="Cost Reduction Options Recap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Cost Reduction Options Recap</a:t>
            </a:r>
          </a:p>
        </p:txBody>
      </p:sp>
      <p:sp>
        <p:nvSpPr>
          <p:cNvPr id="153" name="Princeton Public Safety Building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Princeton Public Safety Building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lose-up of a hot-air balloon viewed from below" descr="Close-up of a hot-air balloon viewed from below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933" t="0" r="833" b="0"/>
          <a:stretch>
            <a:fillRect/>
          </a:stretch>
        </p:blipFill>
        <p:spPr>
          <a:xfrm>
            <a:off x="12192000" y="1270000"/>
            <a:ext cx="10922000" cy="11188701"/>
          </a:xfrm>
          <a:prstGeom prst="rect">
            <a:avLst/>
          </a:prstGeom>
        </p:spPr>
      </p:pic>
      <p:sp>
        <p:nvSpPr>
          <p:cNvPr id="201" name="Pre-Fab O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Pre-Fab Option</a:t>
            </a:r>
          </a:p>
        </p:txBody>
      </p:sp>
      <p:sp>
        <p:nvSpPr>
          <p:cNvPr id="202" name="Post-Frame Construction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Post-Frame Construction</a:t>
            </a:r>
          </a:p>
        </p:txBody>
      </p:sp>
      <p:pic>
        <p:nvPicPr>
          <p:cNvPr id="203" name="IMG_0877.png" descr="IMG_087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33949" y="1697655"/>
            <a:ext cx="14121869" cy="3645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0871.jpeg" descr="IMG_08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2872" y="2584864"/>
            <a:ext cx="22249812" cy="918834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https://vimeo.com/129567016"/>
          <p:cNvSpPr txBox="1"/>
          <p:nvPr/>
        </p:nvSpPr>
        <p:spPr>
          <a:xfrm>
            <a:off x="1836832" y="1240719"/>
            <a:ext cx="422544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https://vimeo.com/129567016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0874.jpeg" descr="IMG_087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3419" t="0" r="23419" b="0"/>
          <a:stretch>
            <a:fillRect/>
          </a:stretch>
        </p:blipFill>
        <p:spPr>
          <a:xfrm>
            <a:off x="15824200" y="1270000"/>
            <a:ext cx="7359948" cy="5422900"/>
          </a:xfrm>
          <a:prstGeom prst="rect">
            <a:avLst/>
          </a:prstGeom>
        </p:spPr>
      </p:pic>
      <p:pic>
        <p:nvPicPr>
          <p:cNvPr id="209" name="IMG_0872.jpeg" descr="IMG_0872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769" t="1831" r="24761" b="1831"/>
          <a:stretch>
            <a:fillRect/>
          </a:stretch>
        </p:blipFill>
        <p:spPr>
          <a:xfrm>
            <a:off x="15824200" y="7085972"/>
            <a:ext cx="7360060" cy="5428043"/>
          </a:xfrm>
          <a:prstGeom prst="rect">
            <a:avLst/>
          </a:prstGeom>
        </p:spPr>
      </p:pic>
      <p:pic>
        <p:nvPicPr>
          <p:cNvPr id="210" name="IMG_0873.png" descr="IMG_0873.pn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4520" t="19044" r="27479" b="30166"/>
          <a:stretch>
            <a:fillRect/>
          </a:stretch>
        </p:blipFill>
        <p:spPr>
          <a:xfrm>
            <a:off x="1211198" y="1270000"/>
            <a:ext cx="14168502" cy="112437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0859.jpeg" descr="IMG_0859.jpeg"/>
          <p:cNvPicPr>
            <a:picLocks noChangeAspect="1"/>
          </p:cNvPicPr>
          <p:nvPr/>
        </p:nvPicPr>
        <p:blipFill>
          <a:blip r:embed="rId2">
            <a:extLst/>
          </a:blip>
          <a:srcRect l="0" t="13923" r="0" b="11827"/>
          <a:stretch>
            <a:fillRect/>
          </a:stretch>
        </p:blipFill>
        <p:spPr>
          <a:xfrm>
            <a:off x="820752" y="1909702"/>
            <a:ext cx="22742496" cy="10184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0862.jpeg" descr="IMG_08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9272" y="1368299"/>
            <a:ext cx="21665456" cy="1055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0863.jpeg" descr="IMG_0863.jpeg"/>
          <p:cNvPicPr>
            <a:picLocks noChangeAspect="1"/>
          </p:cNvPicPr>
          <p:nvPr/>
        </p:nvPicPr>
        <p:blipFill>
          <a:blip r:embed="rId2">
            <a:extLst/>
          </a:blip>
          <a:srcRect l="0" t="2374" r="0" b="0"/>
          <a:stretch>
            <a:fillRect/>
          </a:stretch>
        </p:blipFill>
        <p:spPr>
          <a:xfrm>
            <a:off x="748931" y="1504726"/>
            <a:ext cx="22886138" cy="10973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G_0843.jpeg" descr="IMG_0843.jpeg"/>
          <p:cNvPicPr>
            <a:picLocks noChangeAspect="1"/>
          </p:cNvPicPr>
          <p:nvPr/>
        </p:nvPicPr>
        <p:blipFill>
          <a:blip r:embed="rId2">
            <a:extLst/>
          </a:blip>
          <a:srcRect l="0" t="0" r="38061" b="0"/>
          <a:stretch>
            <a:fillRect/>
          </a:stretch>
        </p:blipFill>
        <p:spPr>
          <a:xfrm>
            <a:off x="810337" y="5945314"/>
            <a:ext cx="6403052" cy="581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0841.jpeg" descr="IMG_0841.jpeg"/>
          <p:cNvPicPr>
            <a:picLocks noChangeAspect="1"/>
          </p:cNvPicPr>
          <p:nvPr/>
        </p:nvPicPr>
        <p:blipFill>
          <a:blip r:embed="rId3">
            <a:extLst/>
          </a:blip>
          <a:srcRect l="10090" t="0" r="8587" b="0"/>
          <a:stretch>
            <a:fillRect/>
          </a:stretch>
        </p:blipFill>
        <p:spPr>
          <a:xfrm>
            <a:off x="7537974" y="5922295"/>
            <a:ext cx="7131092" cy="5862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0851.jpeg" descr="IMG_0851.jpeg"/>
          <p:cNvPicPr>
            <a:picLocks noChangeAspect="1"/>
          </p:cNvPicPr>
          <p:nvPr/>
        </p:nvPicPr>
        <p:blipFill>
          <a:blip r:embed="rId4">
            <a:extLst/>
          </a:blip>
          <a:srcRect l="28778" t="43413" r="17603" b="0"/>
          <a:stretch>
            <a:fillRect/>
          </a:stretch>
        </p:blipFill>
        <p:spPr>
          <a:xfrm>
            <a:off x="14993480" y="5928645"/>
            <a:ext cx="4524927" cy="5849904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implicity of Form…"/>
          <p:cNvSpPr txBox="1"/>
          <p:nvPr>
            <p:ph type="body" sz="quarter" idx="4294967295"/>
          </p:nvPr>
        </p:nvSpPr>
        <p:spPr>
          <a:xfrm>
            <a:off x="712313" y="1198603"/>
            <a:ext cx="9009030" cy="4132996"/>
          </a:xfrm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t>Simplicity of Form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Balanced Proportions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Shadow &amp; Material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t>Subtle Historical Homage</a:t>
            </a:r>
          </a:p>
        </p:txBody>
      </p:sp>
      <p:pic>
        <p:nvPicPr>
          <p:cNvPr id="222" name="IMG_0844.jpeg" descr="IMG_0844.jpeg"/>
          <p:cNvPicPr>
            <a:picLocks noChangeAspect="1"/>
          </p:cNvPicPr>
          <p:nvPr/>
        </p:nvPicPr>
        <p:blipFill>
          <a:blip r:embed="rId5">
            <a:extLst/>
          </a:blip>
          <a:srcRect l="22149" t="38083" r="56581" b="17174"/>
          <a:stretch>
            <a:fillRect/>
          </a:stretch>
        </p:blipFill>
        <p:spPr>
          <a:xfrm>
            <a:off x="19792266" y="5967539"/>
            <a:ext cx="4115795" cy="5771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ost Reduction Aven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Cost Reduction Avenues </a:t>
            </a:r>
          </a:p>
        </p:txBody>
      </p:sp>
      <p:sp>
        <p:nvSpPr>
          <p:cNvPr id="156" name="Four Categorie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Four Categories </a:t>
            </a:r>
          </a:p>
        </p:txBody>
      </p:sp>
      <p:pic>
        <p:nvPicPr>
          <p:cNvPr id="157" name="IMG_0883.jpeg" descr="IMG_08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8247" y="5271009"/>
            <a:ext cx="3203730" cy="1900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0886.png" descr="IMG_088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64502" y="5364779"/>
            <a:ext cx="1712603" cy="171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0885.png" descr="IMG_0885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7360838" y="5219621"/>
            <a:ext cx="2002918" cy="2002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0888.png" descr="IMG_088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0717" y="4874880"/>
            <a:ext cx="3009901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A…"/>
          <p:cNvSpPr txBox="1"/>
          <p:nvPr/>
        </p:nvSpPr>
        <p:spPr>
          <a:xfrm>
            <a:off x="410475" y="7901344"/>
            <a:ext cx="5970385" cy="514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25500">
              <a:defRPr b="1" sz="66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A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Program &amp; 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Feature </a:t>
            </a:r>
          </a:p>
          <a:p>
            <a:pPr defTabSz="825500">
              <a:defRPr b="1"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b="0"/>
              <a:t>Reduction</a:t>
            </a:r>
            <a:r>
              <a:t> </a:t>
            </a:r>
          </a:p>
        </p:txBody>
      </p:sp>
      <p:sp>
        <p:nvSpPr>
          <p:cNvPr id="162" name="B…"/>
          <p:cNvSpPr txBox="1"/>
          <p:nvPr/>
        </p:nvSpPr>
        <p:spPr>
          <a:xfrm>
            <a:off x="5464920" y="7901344"/>
            <a:ext cx="5970384" cy="514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25500">
              <a:defRPr b="1" sz="66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B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Alternate 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Construction 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Methods</a:t>
            </a:r>
          </a:p>
        </p:txBody>
      </p:sp>
      <p:sp>
        <p:nvSpPr>
          <p:cNvPr id="163" name="C…"/>
          <p:cNvSpPr txBox="1"/>
          <p:nvPr/>
        </p:nvSpPr>
        <p:spPr>
          <a:xfrm>
            <a:off x="10235612" y="7901344"/>
            <a:ext cx="5970384" cy="514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25500">
              <a:defRPr b="1" sz="66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C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Asset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Reuse</a:t>
            </a:r>
          </a:p>
        </p:txBody>
      </p:sp>
      <p:sp>
        <p:nvSpPr>
          <p:cNvPr id="164" name="D…"/>
          <p:cNvSpPr txBox="1"/>
          <p:nvPr/>
        </p:nvSpPr>
        <p:spPr>
          <a:xfrm>
            <a:off x="15377105" y="7901344"/>
            <a:ext cx="5970384" cy="514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25500">
              <a:defRPr b="1" sz="66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D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Deferred 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Or Alternate</a:t>
            </a:r>
          </a:p>
          <a:p>
            <a:pPr defTabSz="825500">
              <a:defRPr sz="5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Funding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ategory 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Category A</a:t>
            </a:r>
          </a:p>
        </p:txBody>
      </p:sp>
      <p:sp>
        <p:nvSpPr>
          <p:cNvPr id="167" name="Program &amp; Feature Reduct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Program &amp; Feature Reduction</a:t>
            </a:r>
          </a:p>
        </p:txBody>
      </p:sp>
      <p:sp>
        <p:nvSpPr>
          <p:cNvPr id="168" name="Remove one bunk roo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Remove one bunk room </a:t>
            </a:r>
          </a:p>
          <a:p>
            <a:pPr/>
            <a:r>
              <a:t>Remove fitness room area</a:t>
            </a:r>
          </a:p>
          <a:p>
            <a:pPr/>
            <a:r>
              <a:t>Potential to combine sergeants offices (not preferred)</a:t>
            </a:r>
          </a:p>
          <a:p>
            <a:pPr/>
            <a:r>
              <a:t>Remove false dormers </a:t>
            </a:r>
          </a:p>
        </p:txBody>
      </p:sp>
      <p:pic>
        <p:nvPicPr>
          <p:cNvPr id="169" name="IMG_0888.png" descr="IMG_088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76249" y="573515"/>
            <a:ext cx="3009901" cy="269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tegory 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Category B</a:t>
            </a:r>
          </a:p>
        </p:txBody>
      </p:sp>
      <p:sp>
        <p:nvSpPr>
          <p:cNvPr id="172" name="Alternate Construction Method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Alternate Construction Methods</a:t>
            </a:r>
          </a:p>
        </p:txBody>
      </p:sp>
      <p:sp>
        <p:nvSpPr>
          <p:cNvPr id="173" name="Reduced Cost Siding &amp; finish op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Reduced Cost Siding &amp; finish options</a:t>
            </a:r>
          </a:p>
          <a:p>
            <a:pPr/>
            <a:r>
              <a:t>Modular Construction</a:t>
            </a:r>
          </a:p>
          <a:p>
            <a:pPr/>
            <a:r>
              <a:t>Prefab System (Post-Frame)</a:t>
            </a:r>
          </a:p>
          <a:p>
            <a:pPr/>
            <a:r>
              <a:t>Insulated Concrete Forms (ICF)</a:t>
            </a:r>
          </a:p>
        </p:txBody>
      </p:sp>
      <p:pic>
        <p:nvPicPr>
          <p:cNvPr id="174" name="IMG_0883.jpeg" descr="IMG_0883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257171" y="574500"/>
            <a:ext cx="3690995" cy="2189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ategory 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Category C </a:t>
            </a:r>
          </a:p>
        </p:txBody>
      </p:sp>
      <p:sp>
        <p:nvSpPr>
          <p:cNvPr id="177" name="Asset Reus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Asset Reuse</a:t>
            </a:r>
          </a:p>
        </p:txBody>
      </p:sp>
      <p:sp>
        <p:nvSpPr>
          <p:cNvPr id="178" name="Vehicle Exhaust Evacuation Syst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Vehicle Exhaust Evacuation System</a:t>
            </a:r>
          </a:p>
          <a:p>
            <a:pPr/>
            <a:r>
              <a:t>Generator (New, in crate at DPW)</a:t>
            </a:r>
          </a:p>
          <a:p>
            <a:pPr/>
            <a:r>
              <a:t>General FF&amp;E budget Reduction</a:t>
            </a:r>
          </a:p>
          <a:p>
            <a:pPr/>
            <a:r>
              <a:t>Other Special Equipment from current facility </a:t>
            </a:r>
          </a:p>
        </p:txBody>
      </p:sp>
      <p:pic>
        <p:nvPicPr>
          <p:cNvPr id="179" name="IMG_0886.png" descr="IMG_088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62012" y="605224"/>
            <a:ext cx="2127716" cy="2127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ategory 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Category D</a:t>
            </a:r>
          </a:p>
        </p:txBody>
      </p:sp>
      <p:sp>
        <p:nvSpPr>
          <p:cNvPr id="182" name="Deferred or Alternate Funding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Deferred or Alternate Funding  </a:t>
            </a:r>
          </a:p>
        </p:txBody>
      </p:sp>
      <p:sp>
        <p:nvSpPr>
          <p:cNvPr id="183" name="FEMA: Assistance to Firefighters Grant Progra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FEMA: Assistance to Firefighters Grant Program</a:t>
            </a:r>
          </a:p>
          <a:p>
            <a:pPr/>
            <a:r>
              <a:t>FEMA: Hazard Mitigation Grant</a:t>
            </a:r>
          </a:p>
          <a:p>
            <a:pPr/>
            <a:r>
              <a:t>Mass Firefighter Safety Equipment Grant</a:t>
            </a:r>
          </a:p>
          <a:p>
            <a:pPr/>
            <a:r>
              <a:t>EOC Funding Options</a:t>
            </a:r>
          </a:p>
        </p:txBody>
      </p:sp>
      <p:pic>
        <p:nvPicPr>
          <p:cNvPr id="184" name="IMG_0885.png" descr="IMG_08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96300" y="332256"/>
            <a:ext cx="2284881" cy="2284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11/15/2021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11/15/2021</a:t>
            </a:r>
          </a:p>
        </p:txBody>
      </p:sp>
      <p:sp>
        <p:nvSpPr>
          <p:cNvPr id="187" name="Prefab / Modular Option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Prefab / Modular Options</a:t>
            </a:r>
          </a:p>
        </p:txBody>
      </p:sp>
      <p:sp>
        <p:nvSpPr>
          <p:cNvPr id="188" name="Princeton Public Safety Building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Princeton Public Safety Building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Close-up of a hot-air balloon viewed from below" descr="Close-up of a hot-air balloon viewed from below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760" t="0" r="15760" b="0"/>
          <a:stretch>
            <a:fillRect/>
          </a:stretch>
        </p:blipFill>
        <p:spPr>
          <a:xfrm>
            <a:off x="12192000" y="1270000"/>
            <a:ext cx="10922000" cy="11188700"/>
          </a:xfrm>
          <a:prstGeom prst="rect">
            <a:avLst/>
          </a:prstGeom>
        </p:spPr>
      </p:pic>
      <p:sp>
        <p:nvSpPr>
          <p:cNvPr id="191" name="Modul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Modular</a:t>
            </a:r>
          </a:p>
        </p:txBody>
      </p:sp>
      <p:sp>
        <p:nvSpPr>
          <p:cNvPr id="192" name="70% completed off-site in factory environmen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70% completed off-site in factory environment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ocal Preced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Precedent</a:t>
            </a:r>
          </a:p>
        </p:txBody>
      </p:sp>
      <p:sp>
        <p:nvSpPr>
          <p:cNvPr id="195" name="Chelmsford, MA Fire Stat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Chelmsford, MA Fire Station</a:t>
            </a:r>
          </a:p>
        </p:txBody>
      </p:sp>
      <p:sp>
        <p:nvSpPr>
          <p:cNvPr id="196" name="Triumph Modular (Littleton)…"/>
          <p:cNvSpPr txBox="1"/>
          <p:nvPr>
            <p:ph type="body" sz="half" idx="1"/>
          </p:nvPr>
        </p:nvSpPr>
        <p:spPr>
          <a:xfrm>
            <a:off x="1206500" y="4248504"/>
            <a:ext cx="13614018" cy="8256012"/>
          </a:xfrm>
          <a:prstGeom prst="rect">
            <a:avLst/>
          </a:prstGeom>
        </p:spPr>
        <p:txBody>
          <a:bodyPr/>
          <a:lstStyle/>
          <a:p>
            <a:pPr/>
            <a:r>
              <a:t>Triumph Modular (Littleton) </a:t>
            </a:r>
          </a:p>
          <a:p>
            <a:pPr/>
            <a:r>
              <a:t>2 Story Steel Construction</a:t>
            </a:r>
          </a:p>
          <a:p>
            <a:pPr/>
            <a:r>
              <a:t>$3.4 Mil. in borrowing </a:t>
            </a:r>
          </a:p>
          <a:p>
            <a:pPr/>
            <a:r>
              <a:t>Approx 5,000 SF</a:t>
            </a:r>
          </a:p>
          <a:p>
            <a:pPr/>
            <a:r>
              <a:t>No New Apparatus Bays </a:t>
            </a:r>
          </a:p>
          <a:p>
            <a:pPr/>
            <a:r>
              <a:t>Price per SF $680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87368" y="6841108"/>
            <a:ext cx="8047238" cy="602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22850" y="980507"/>
            <a:ext cx="7976276" cy="5595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