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48" r:id="rId4"/>
    <p:sldMasterId id="2147483697" r:id="rId5"/>
  </p:sldMasterIdLst>
  <p:notesMasterIdLst>
    <p:notesMasterId r:id="rId27"/>
  </p:notesMasterIdLst>
  <p:sldIdLst>
    <p:sldId id="256" r:id="rId6"/>
    <p:sldId id="364" r:id="rId7"/>
    <p:sldId id="2146847750" r:id="rId8"/>
    <p:sldId id="2146847748" r:id="rId9"/>
    <p:sldId id="2146847751" r:id="rId10"/>
    <p:sldId id="2146847752" r:id="rId11"/>
    <p:sldId id="2146847753" r:id="rId12"/>
    <p:sldId id="2146847740" r:id="rId13"/>
    <p:sldId id="2146847743" r:id="rId14"/>
    <p:sldId id="427" r:id="rId15"/>
    <p:sldId id="2146847732" r:id="rId16"/>
    <p:sldId id="2146847745" r:id="rId17"/>
    <p:sldId id="2146847749" r:id="rId18"/>
    <p:sldId id="424" r:id="rId19"/>
    <p:sldId id="2146847747" r:id="rId20"/>
    <p:sldId id="436" r:id="rId21"/>
    <p:sldId id="2146847736" r:id="rId22"/>
    <p:sldId id="2146847746" r:id="rId23"/>
    <p:sldId id="2146847738" r:id="rId24"/>
    <p:sldId id="257" r:id="rId25"/>
    <p:sldId id="2146847754" r:id="rId26"/>
  </p:sldIdLst>
  <p:sldSz cx="14630400" cy="8229600"/>
  <p:notesSz cx="7010400" cy="9296400"/>
  <p:defaultTextStyle>
    <a:defPPr>
      <a:defRPr lang="en-US"/>
    </a:defPPr>
    <a:lvl1pPr marL="0" algn="l" defTabSz="1462794" rtl="0" eaLnBrk="1" latinLnBrk="0" hangingPunct="1">
      <a:defRPr sz="2900" kern="1200">
        <a:solidFill>
          <a:schemeClr val="tx1"/>
        </a:solidFill>
        <a:latin typeface="+mn-lt"/>
        <a:ea typeface="+mn-ea"/>
        <a:cs typeface="+mn-cs"/>
      </a:defRPr>
    </a:lvl1pPr>
    <a:lvl2pPr marL="731395" algn="l" defTabSz="1462794" rtl="0" eaLnBrk="1" latinLnBrk="0" hangingPunct="1">
      <a:defRPr sz="2900" kern="1200">
        <a:solidFill>
          <a:schemeClr val="tx1"/>
        </a:solidFill>
        <a:latin typeface="+mn-lt"/>
        <a:ea typeface="+mn-ea"/>
        <a:cs typeface="+mn-cs"/>
      </a:defRPr>
    </a:lvl2pPr>
    <a:lvl3pPr marL="1462794" algn="l" defTabSz="1462794" rtl="0" eaLnBrk="1" latinLnBrk="0" hangingPunct="1">
      <a:defRPr sz="2900" kern="1200">
        <a:solidFill>
          <a:schemeClr val="tx1"/>
        </a:solidFill>
        <a:latin typeface="+mn-lt"/>
        <a:ea typeface="+mn-ea"/>
        <a:cs typeface="+mn-cs"/>
      </a:defRPr>
    </a:lvl3pPr>
    <a:lvl4pPr marL="2194192" algn="l" defTabSz="1462794" rtl="0" eaLnBrk="1" latinLnBrk="0" hangingPunct="1">
      <a:defRPr sz="2900" kern="1200">
        <a:solidFill>
          <a:schemeClr val="tx1"/>
        </a:solidFill>
        <a:latin typeface="+mn-lt"/>
        <a:ea typeface="+mn-ea"/>
        <a:cs typeface="+mn-cs"/>
      </a:defRPr>
    </a:lvl4pPr>
    <a:lvl5pPr marL="2925587" algn="l" defTabSz="1462794" rtl="0" eaLnBrk="1" latinLnBrk="0" hangingPunct="1">
      <a:defRPr sz="2900" kern="1200">
        <a:solidFill>
          <a:schemeClr val="tx1"/>
        </a:solidFill>
        <a:latin typeface="+mn-lt"/>
        <a:ea typeface="+mn-ea"/>
        <a:cs typeface="+mn-cs"/>
      </a:defRPr>
    </a:lvl5pPr>
    <a:lvl6pPr marL="3656984" algn="l" defTabSz="1462794" rtl="0" eaLnBrk="1" latinLnBrk="0" hangingPunct="1">
      <a:defRPr sz="2900" kern="1200">
        <a:solidFill>
          <a:schemeClr val="tx1"/>
        </a:solidFill>
        <a:latin typeface="+mn-lt"/>
        <a:ea typeface="+mn-ea"/>
        <a:cs typeface="+mn-cs"/>
      </a:defRPr>
    </a:lvl6pPr>
    <a:lvl7pPr marL="4388381" algn="l" defTabSz="1462794" rtl="0" eaLnBrk="1" latinLnBrk="0" hangingPunct="1">
      <a:defRPr sz="2900" kern="1200">
        <a:solidFill>
          <a:schemeClr val="tx1"/>
        </a:solidFill>
        <a:latin typeface="+mn-lt"/>
        <a:ea typeface="+mn-ea"/>
        <a:cs typeface="+mn-cs"/>
      </a:defRPr>
    </a:lvl7pPr>
    <a:lvl8pPr marL="5119780" algn="l" defTabSz="1462794" rtl="0" eaLnBrk="1" latinLnBrk="0" hangingPunct="1">
      <a:defRPr sz="2900" kern="1200">
        <a:solidFill>
          <a:schemeClr val="tx1"/>
        </a:solidFill>
        <a:latin typeface="+mn-lt"/>
        <a:ea typeface="+mn-ea"/>
        <a:cs typeface="+mn-cs"/>
      </a:defRPr>
    </a:lvl8pPr>
    <a:lvl9pPr marL="5851176" algn="l" defTabSz="146279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ichter, Katherine (DOT)" initials="F(" lastIdx="18" clrIdx="6">
    <p:extLst>
      <p:ext uri="{19B8F6BF-5375-455C-9EA6-DF929625EA0E}">
        <p15:presenceInfo xmlns:p15="http://schemas.microsoft.com/office/powerpoint/2012/main" userId="S::katherine.fichter@dot.state.ma.us::7c6eaf3e-c3cd-477b-b2f2-c6d2adf721f1" providerId="AD"/>
      </p:ext>
    </p:extLst>
  </p:cmAuthor>
  <p:cmAuthor id="1" name="dhcd" initials="d" lastIdx="3" clrIdx="0">
    <p:extLst>
      <p:ext uri="{19B8F6BF-5375-455C-9EA6-DF929625EA0E}">
        <p15:presenceInfo xmlns:p15="http://schemas.microsoft.com/office/powerpoint/2012/main" userId="dhcd" providerId="None"/>
      </p:ext>
    </p:extLst>
  </p:cmAuthor>
  <p:cmAuthor id="8" name="Rubin, Roberta (OCD)" initials="R(" lastIdx="32" clrIdx="7">
    <p:extLst>
      <p:ext uri="{19B8F6BF-5375-455C-9EA6-DF929625EA0E}">
        <p15:presenceInfo xmlns:p15="http://schemas.microsoft.com/office/powerpoint/2012/main" userId="S::roberta.rubin@mass.gov::2cbd6095-3de4-4e08-a541-e182ee3ba991" providerId="AD"/>
      </p:ext>
    </p:extLst>
  </p:cmAuthor>
  <p:cmAuthor id="2" name="O'Hanlon, Rory C.  (EOHED)" initials="ORC(" lastIdx="4" clrIdx="1">
    <p:extLst>
      <p:ext uri="{19B8F6BF-5375-455C-9EA6-DF929625EA0E}">
        <p15:presenceInfo xmlns:p15="http://schemas.microsoft.com/office/powerpoint/2012/main" userId="S-1-5-21-1078081533-706699826-839522115-67836" providerId="AD"/>
      </p:ext>
    </p:extLst>
  </p:cmAuthor>
  <p:cmAuthor id="9" name="Kluchman, Chris (OCD)" initials="KC( [2]" lastIdx="25" clrIdx="8">
    <p:extLst>
      <p:ext uri="{19B8F6BF-5375-455C-9EA6-DF929625EA0E}">
        <p15:presenceInfo xmlns:p15="http://schemas.microsoft.com/office/powerpoint/2012/main" userId="S::Chris.Kluchman@mass.gov::3b2805cf-7dc0-4105-8ee7-e9f9424f61fe" providerId="AD"/>
      </p:ext>
    </p:extLst>
  </p:cmAuthor>
  <p:cmAuthor id="3" name="Kluchman, Chris (OCD)" initials="KC(" lastIdx="9" clrIdx="2">
    <p:extLst>
      <p:ext uri="{19B8F6BF-5375-455C-9EA6-DF929625EA0E}">
        <p15:presenceInfo xmlns:p15="http://schemas.microsoft.com/office/powerpoint/2012/main" userId="S-1-5-21-1078081533-706699826-839522115-73126" providerId="AD"/>
      </p:ext>
    </p:extLst>
  </p:cmAuthor>
  <p:cmAuthor id="4" name="Cosco, Jonathan (EOHED)" initials="CJ(" lastIdx="7" clrIdx="3">
    <p:extLst>
      <p:ext uri="{19B8F6BF-5375-455C-9EA6-DF929625EA0E}">
        <p15:presenceInfo xmlns:p15="http://schemas.microsoft.com/office/powerpoint/2012/main" userId="S::jonathan.cosco@mass.gov::ffa10014-ddfc-4ed6-a4b8-d93c3d8a122e" providerId="AD"/>
      </p:ext>
    </p:extLst>
  </p:cmAuthor>
  <p:cmAuthor id="5" name="O'Hanlon, Rory C.  (EOHED)" initials="ORC( [2]" lastIdx="23" clrIdx="4">
    <p:extLst>
      <p:ext uri="{19B8F6BF-5375-455C-9EA6-DF929625EA0E}">
        <p15:presenceInfo xmlns:p15="http://schemas.microsoft.com/office/powerpoint/2012/main" userId="S::rory.c.ohanlon@mass.gov::b85f697f-f195-4d84-93dd-de284b9b939b" providerId="AD"/>
      </p:ext>
    </p:extLst>
  </p:cmAuthor>
  <p:cmAuthor id="6" name="Rubin, Roberta (OCD)" initials="RR(" lastIdx="8" clrIdx="5">
    <p:extLst>
      <p:ext uri="{19B8F6BF-5375-455C-9EA6-DF929625EA0E}">
        <p15:presenceInfo xmlns:p15="http://schemas.microsoft.com/office/powerpoint/2012/main" userId="Rubin, Roberta (OC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0CFD4"/>
    <a:srgbClr val="EFEFEF"/>
    <a:srgbClr val="AF8B6D"/>
    <a:srgbClr val="19670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436B7-F62E-497D-A64E-9F0370C6B721}" v="574" dt="2022-02-01T00:11:08.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62" y="102"/>
      </p:cViewPr>
      <p:guideLst>
        <p:guide orient="horz" pos="2592"/>
        <p:guide pos="460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B543C-9164-44C8-9881-BA39A27488A6}" type="doc">
      <dgm:prSet loTypeId="urn:microsoft.com/office/officeart/2005/8/layout/hProcess11" loCatId="process" qsTypeId="urn:microsoft.com/office/officeart/2005/8/quickstyle/simple1" qsCatId="simple" csTypeId="urn:microsoft.com/office/officeart/2005/8/colors/accent5_1" csCatId="accent5" phldr="1"/>
      <dgm:spPr/>
      <dgm:t>
        <a:bodyPr/>
        <a:lstStyle/>
        <a:p>
          <a:endParaRPr lang="en-US"/>
        </a:p>
      </dgm:t>
    </dgm:pt>
    <dgm:pt modelId="{608AAB20-3A39-49B5-94B6-A47DBB8F264E}">
      <dgm:prSet phldrT="[Text]" custT="1"/>
      <dgm:spPr/>
      <dgm:t>
        <a:bodyPr/>
        <a:lstStyle/>
        <a:p>
          <a:pPr>
            <a:spcAft>
              <a:spcPts val="0"/>
            </a:spcAft>
          </a:pPr>
          <a:r>
            <a:rPr lang="en-US" sz="1600" b="1" dirty="0"/>
            <a:t>December 15, 2021</a:t>
          </a:r>
        </a:p>
        <a:p>
          <a:pPr>
            <a:spcAft>
              <a:spcPts val="0"/>
            </a:spcAft>
          </a:pPr>
          <a:r>
            <a:rPr lang="en-US" sz="1600" dirty="0"/>
            <a:t>Draft Guidelines Released &amp; Website Launched</a:t>
          </a:r>
        </a:p>
      </dgm:t>
    </dgm:pt>
    <dgm:pt modelId="{D8FA408E-8965-472A-92C9-F03DC28D8E52}" type="parTrans" cxnId="{FF082600-F9D8-4B35-8C37-FADCDD1D1B4B}">
      <dgm:prSet/>
      <dgm:spPr/>
      <dgm:t>
        <a:bodyPr/>
        <a:lstStyle/>
        <a:p>
          <a:endParaRPr lang="en-US" sz="1400"/>
        </a:p>
      </dgm:t>
    </dgm:pt>
    <dgm:pt modelId="{3493B334-28DA-484A-ACEF-37DF654F7756}" type="sibTrans" cxnId="{FF082600-F9D8-4B35-8C37-FADCDD1D1B4B}">
      <dgm:prSet/>
      <dgm:spPr/>
      <dgm:t>
        <a:bodyPr/>
        <a:lstStyle/>
        <a:p>
          <a:endParaRPr lang="en-US" sz="1400"/>
        </a:p>
      </dgm:t>
    </dgm:pt>
    <dgm:pt modelId="{9FF06F25-A522-41DE-91EF-F87A1785A7E7}">
      <dgm:prSet phldrT="[Text]" custT="1"/>
      <dgm:spPr/>
      <dgm:t>
        <a:bodyPr/>
        <a:lstStyle/>
        <a:p>
          <a:pPr>
            <a:spcAft>
              <a:spcPts val="0"/>
            </a:spcAft>
          </a:pPr>
          <a:r>
            <a:rPr lang="en-US" sz="1600" b="1" dirty="0"/>
            <a:t>March 31, 2022</a:t>
          </a:r>
        </a:p>
        <a:p>
          <a:pPr>
            <a:spcAft>
              <a:spcPts val="0"/>
            </a:spcAft>
          </a:pPr>
          <a:r>
            <a:rPr lang="en-US" sz="1600" dirty="0"/>
            <a:t>Public Comment Period Ends</a:t>
          </a:r>
        </a:p>
      </dgm:t>
    </dgm:pt>
    <dgm:pt modelId="{7CF2D757-A1B0-47E6-B1F1-3FA19A495005}" type="parTrans" cxnId="{9BB6890D-93E5-44D4-895E-2798638B8E3D}">
      <dgm:prSet/>
      <dgm:spPr/>
      <dgm:t>
        <a:bodyPr/>
        <a:lstStyle/>
        <a:p>
          <a:endParaRPr lang="en-US" sz="1400"/>
        </a:p>
      </dgm:t>
    </dgm:pt>
    <dgm:pt modelId="{A496E15D-62A8-4CD0-9BCC-5D3261B97CD0}" type="sibTrans" cxnId="{9BB6890D-93E5-44D4-895E-2798638B8E3D}">
      <dgm:prSet/>
      <dgm:spPr/>
      <dgm:t>
        <a:bodyPr/>
        <a:lstStyle/>
        <a:p>
          <a:endParaRPr lang="en-US" sz="1400"/>
        </a:p>
      </dgm:t>
    </dgm:pt>
    <dgm:pt modelId="{44796754-F79C-466A-8B9A-22627C350DB6}">
      <dgm:prSet phldrT="[Text]" custT="1"/>
      <dgm:spPr/>
      <dgm:t>
        <a:bodyPr/>
        <a:lstStyle/>
        <a:p>
          <a:pPr>
            <a:spcAft>
              <a:spcPts val="0"/>
            </a:spcAft>
          </a:pPr>
          <a:r>
            <a:rPr lang="en-US" sz="1600" b="1" dirty="0"/>
            <a:t>December 31, 2022</a:t>
          </a:r>
        </a:p>
        <a:p>
          <a:pPr>
            <a:spcAft>
              <a:spcPts val="0"/>
            </a:spcAft>
          </a:pPr>
          <a:r>
            <a:rPr lang="en-US" sz="1600" dirty="0"/>
            <a:t>Submit an Action Plan or Request for Compliance Determination</a:t>
          </a:r>
        </a:p>
      </dgm:t>
    </dgm:pt>
    <dgm:pt modelId="{B591E601-0C30-41D3-8F3F-F425A26D34B8}" type="parTrans" cxnId="{3C75D207-11C6-42E8-96A6-AD1F07A36824}">
      <dgm:prSet/>
      <dgm:spPr/>
      <dgm:t>
        <a:bodyPr/>
        <a:lstStyle/>
        <a:p>
          <a:endParaRPr lang="en-US" sz="1400"/>
        </a:p>
      </dgm:t>
    </dgm:pt>
    <dgm:pt modelId="{52BBC033-EF38-4419-BF3F-386E2C92C53D}" type="sibTrans" cxnId="{3C75D207-11C6-42E8-96A6-AD1F07A36824}">
      <dgm:prSet/>
      <dgm:spPr/>
      <dgm:t>
        <a:bodyPr/>
        <a:lstStyle/>
        <a:p>
          <a:endParaRPr lang="en-US" sz="1400"/>
        </a:p>
      </dgm:t>
    </dgm:pt>
    <dgm:pt modelId="{CCB62A7A-EE9F-4AAD-8B0F-DC700CCB3DBA}">
      <dgm:prSet phldrT="[Text]" custT="1"/>
      <dgm:spPr/>
      <dgm:t>
        <a:bodyPr/>
        <a:lstStyle/>
        <a:p>
          <a:pPr>
            <a:spcAft>
              <a:spcPts val="0"/>
            </a:spcAft>
          </a:pPr>
          <a:r>
            <a:rPr lang="en-US" sz="1600" b="1" dirty="0"/>
            <a:t>December 31, 2023</a:t>
          </a:r>
        </a:p>
        <a:p>
          <a:pPr>
            <a:spcAft>
              <a:spcPts val="0"/>
            </a:spcAft>
          </a:pPr>
          <a:r>
            <a:rPr lang="en-US" sz="1600" b="0" dirty="0"/>
            <a:t>Subway and Bus Communities must adopt zoning amendment</a:t>
          </a:r>
          <a:endParaRPr lang="en-US" sz="1600" b="1" dirty="0"/>
        </a:p>
      </dgm:t>
    </dgm:pt>
    <dgm:pt modelId="{5D582571-F8D2-42A1-94FE-6DA8624D9FC9}" type="parTrans" cxnId="{D8759946-340B-41FB-9E51-08072CB5ADB6}">
      <dgm:prSet/>
      <dgm:spPr/>
      <dgm:t>
        <a:bodyPr/>
        <a:lstStyle/>
        <a:p>
          <a:endParaRPr lang="en-US" sz="1400"/>
        </a:p>
      </dgm:t>
    </dgm:pt>
    <dgm:pt modelId="{7A5281E3-99F0-4933-BAA0-43BA4ECDB9E4}" type="sibTrans" cxnId="{D8759946-340B-41FB-9E51-08072CB5ADB6}">
      <dgm:prSet/>
      <dgm:spPr/>
      <dgm:t>
        <a:bodyPr/>
        <a:lstStyle/>
        <a:p>
          <a:endParaRPr lang="en-US" sz="1400"/>
        </a:p>
      </dgm:t>
    </dgm:pt>
    <dgm:pt modelId="{AF3D5D6C-1743-49FA-8C68-22895CE166EE}">
      <dgm:prSet phldrT="[Text]" custT="1"/>
      <dgm:spPr/>
      <dgm:t>
        <a:bodyPr/>
        <a:lstStyle/>
        <a:p>
          <a:pPr>
            <a:spcAft>
              <a:spcPts val="0"/>
            </a:spcAft>
          </a:pPr>
          <a:r>
            <a:rPr lang="en-US" sz="1600" b="1" dirty="0"/>
            <a:t>May 2, 2022</a:t>
          </a:r>
        </a:p>
        <a:p>
          <a:pPr>
            <a:spcAft>
              <a:spcPts val="0"/>
            </a:spcAft>
          </a:pPr>
          <a:r>
            <a:rPr lang="en-US" sz="1600" dirty="0"/>
            <a:t>Deadline to Submit MBTA Community Information Form</a:t>
          </a:r>
        </a:p>
      </dgm:t>
    </dgm:pt>
    <dgm:pt modelId="{A9940BFD-B9DE-4D5B-8318-5E9F38CC702A}" type="parTrans" cxnId="{707A03E7-589B-487C-8EBD-69DA1015ECF2}">
      <dgm:prSet/>
      <dgm:spPr/>
      <dgm:t>
        <a:bodyPr/>
        <a:lstStyle/>
        <a:p>
          <a:endParaRPr lang="en-US" sz="1400"/>
        </a:p>
      </dgm:t>
    </dgm:pt>
    <dgm:pt modelId="{C7726EE9-1656-4B13-8D45-D9BC672554F7}" type="sibTrans" cxnId="{707A03E7-589B-487C-8EBD-69DA1015ECF2}">
      <dgm:prSet/>
      <dgm:spPr/>
      <dgm:t>
        <a:bodyPr/>
        <a:lstStyle/>
        <a:p>
          <a:endParaRPr lang="en-US" sz="1400"/>
        </a:p>
      </dgm:t>
    </dgm:pt>
    <dgm:pt modelId="{DFAD4FF7-7EC4-42BA-A860-0FBD8C107CE0}">
      <dgm:prSet phldrT="[Text]" custT="1"/>
      <dgm:spPr/>
      <dgm:t>
        <a:bodyPr/>
        <a:lstStyle/>
        <a:p>
          <a:pPr>
            <a:spcAft>
              <a:spcPts val="0"/>
            </a:spcAft>
          </a:pPr>
          <a:r>
            <a:rPr lang="en-US" sz="1600" b="1" dirty="0"/>
            <a:t>March/July 2023</a:t>
          </a:r>
          <a:r>
            <a:rPr lang="en-US" sz="1600" b="1" baseline="30000" dirty="0"/>
            <a:t>1</a:t>
          </a:r>
        </a:p>
        <a:p>
          <a:pPr>
            <a:spcAft>
              <a:spcPts val="0"/>
            </a:spcAft>
          </a:pPr>
          <a:r>
            <a:rPr lang="en-US" sz="1600" b="0" dirty="0"/>
            <a:t>Action Plan Approval  from DHCD</a:t>
          </a:r>
        </a:p>
      </dgm:t>
    </dgm:pt>
    <dgm:pt modelId="{DF67097A-8EB3-4C44-AB55-021F950AC94F}" type="parTrans" cxnId="{F02DA1A4-76DA-4889-964A-55D84461CE38}">
      <dgm:prSet/>
      <dgm:spPr/>
      <dgm:t>
        <a:bodyPr/>
        <a:lstStyle/>
        <a:p>
          <a:endParaRPr lang="en-US" sz="1400"/>
        </a:p>
      </dgm:t>
    </dgm:pt>
    <dgm:pt modelId="{DB89D47C-DDD1-4230-B25D-3EA608BE59EE}" type="sibTrans" cxnId="{F02DA1A4-76DA-4889-964A-55D84461CE38}">
      <dgm:prSet/>
      <dgm:spPr/>
      <dgm:t>
        <a:bodyPr/>
        <a:lstStyle/>
        <a:p>
          <a:endParaRPr lang="en-US" sz="1400"/>
        </a:p>
      </dgm:t>
    </dgm:pt>
    <dgm:pt modelId="{807C74AB-D18E-4ED2-9742-96EB44575937}">
      <dgm:prSet phldrT="[Text]" custT="1"/>
      <dgm:spPr/>
      <dgm:t>
        <a:bodyPr/>
        <a:lstStyle/>
        <a:p>
          <a:pPr>
            <a:spcAft>
              <a:spcPts val="0"/>
            </a:spcAft>
          </a:pPr>
          <a:r>
            <a:rPr lang="en-US" sz="1600" b="1" dirty="0"/>
            <a:t>December 31, 2024</a:t>
          </a:r>
        </a:p>
        <a:p>
          <a:pPr>
            <a:spcAft>
              <a:spcPts val="0"/>
            </a:spcAft>
          </a:pPr>
          <a:r>
            <a:rPr lang="en-US" sz="1600" b="0" dirty="0"/>
            <a:t>Commuter Rail and Adjacent Communities must adopt zoning amendment</a:t>
          </a:r>
          <a:endParaRPr lang="en-US" sz="1600" dirty="0"/>
        </a:p>
      </dgm:t>
    </dgm:pt>
    <dgm:pt modelId="{A33C3A06-D938-4D6B-9B1A-E2E695D41FEE}" type="parTrans" cxnId="{FFBE4AF7-09EC-4ECA-BE73-1DCFACDB4230}">
      <dgm:prSet/>
      <dgm:spPr/>
      <dgm:t>
        <a:bodyPr/>
        <a:lstStyle/>
        <a:p>
          <a:endParaRPr lang="en-US" sz="1400"/>
        </a:p>
      </dgm:t>
    </dgm:pt>
    <dgm:pt modelId="{EA6782EF-E7A1-42EB-B96D-0275F8258918}" type="sibTrans" cxnId="{FFBE4AF7-09EC-4ECA-BE73-1DCFACDB4230}">
      <dgm:prSet/>
      <dgm:spPr/>
      <dgm:t>
        <a:bodyPr/>
        <a:lstStyle/>
        <a:p>
          <a:endParaRPr lang="en-US" sz="1400"/>
        </a:p>
      </dgm:t>
    </dgm:pt>
    <dgm:pt modelId="{CAAFE693-FAEB-44A9-9526-0248195BF70A}" type="pres">
      <dgm:prSet presAssocID="{F1FB543C-9164-44C8-9881-BA39A27488A6}" presName="Name0" presStyleCnt="0">
        <dgm:presLayoutVars>
          <dgm:dir/>
          <dgm:resizeHandles val="exact"/>
        </dgm:presLayoutVars>
      </dgm:prSet>
      <dgm:spPr/>
    </dgm:pt>
    <dgm:pt modelId="{386AAFDF-7297-4CA4-AE9A-A811A645C9EF}" type="pres">
      <dgm:prSet presAssocID="{F1FB543C-9164-44C8-9881-BA39A27488A6}" presName="arrow" presStyleLbl="bgShp" presStyleIdx="0" presStyleCnt="1"/>
      <dgm:spPr/>
    </dgm:pt>
    <dgm:pt modelId="{03B6C9A6-A564-41F8-A963-AC50084124D4}" type="pres">
      <dgm:prSet presAssocID="{F1FB543C-9164-44C8-9881-BA39A27488A6}" presName="points" presStyleCnt="0"/>
      <dgm:spPr/>
    </dgm:pt>
    <dgm:pt modelId="{D6C10A27-519D-4554-B4B9-FD39FEA674AA}" type="pres">
      <dgm:prSet presAssocID="{608AAB20-3A39-49B5-94B6-A47DBB8F264E}" presName="compositeA" presStyleCnt="0"/>
      <dgm:spPr/>
    </dgm:pt>
    <dgm:pt modelId="{CF81E82F-B88A-491D-B2C3-357E1A69F360}" type="pres">
      <dgm:prSet presAssocID="{608AAB20-3A39-49B5-94B6-A47DBB8F264E}" presName="textA" presStyleLbl="revTx" presStyleIdx="0" presStyleCnt="7" custScaleX="210064">
        <dgm:presLayoutVars>
          <dgm:bulletEnabled val="1"/>
        </dgm:presLayoutVars>
      </dgm:prSet>
      <dgm:spPr/>
    </dgm:pt>
    <dgm:pt modelId="{6B1C4269-8EF3-4420-8C3C-02207ACB4425}" type="pres">
      <dgm:prSet presAssocID="{608AAB20-3A39-49B5-94B6-A47DBB8F264E}" presName="circleA" presStyleLbl="node1" presStyleIdx="0" presStyleCnt="7"/>
      <dgm:spPr/>
    </dgm:pt>
    <dgm:pt modelId="{EE34E60C-361C-4D8B-A34B-BD94EA748CB8}" type="pres">
      <dgm:prSet presAssocID="{608AAB20-3A39-49B5-94B6-A47DBB8F264E}" presName="spaceA" presStyleCnt="0"/>
      <dgm:spPr/>
    </dgm:pt>
    <dgm:pt modelId="{349C4CC8-872D-413A-A938-E806E723A8CB}" type="pres">
      <dgm:prSet presAssocID="{3493B334-28DA-484A-ACEF-37DF654F7756}" presName="space" presStyleCnt="0"/>
      <dgm:spPr/>
    </dgm:pt>
    <dgm:pt modelId="{B4EC23DA-AD54-43EF-9BC9-BB6CD36CB221}" type="pres">
      <dgm:prSet presAssocID="{9FF06F25-A522-41DE-91EF-F87A1785A7E7}" presName="compositeB" presStyleCnt="0"/>
      <dgm:spPr/>
    </dgm:pt>
    <dgm:pt modelId="{71611DFD-3E39-421C-AA44-B3FA4528B2DB}" type="pres">
      <dgm:prSet presAssocID="{9FF06F25-A522-41DE-91EF-F87A1785A7E7}" presName="textB" presStyleLbl="revTx" presStyleIdx="1" presStyleCnt="7" custScaleX="194539">
        <dgm:presLayoutVars>
          <dgm:bulletEnabled val="1"/>
        </dgm:presLayoutVars>
      </dgm:prSet>
      <dgm:spPr/>
    </dgm:pt>
    <dgm:pt modelId="{29ACA7D3-D142-4DD9-AF96-D8F5A16E4D0D}" type="pres">
      <dgm:prSet presAssocID="{9FF06F25-A522-41DE-91EF-F87A1785A7E7}" presName="circleB" presStyleLbl="node1" presStyleIdx="1" presStyleCnt="7"/>
      <dgm:spPr/>
    </dgm:pt>
    <dgm:pt modelId="{BF903CA5-56C6-43F6-85E6-D1E93EE7CD00}" type="pres">
      <dgm:prSet presAssocID="{9FF06F25-A522-41DE-91EF-F87A1785A7E7}" presName="spaceB" presStyleCnt="0"/>
      <dgm:spPr/>
    </dgm:pt>
    <dgm:pt modelId="{38B33AF4-703F-414F-A13B-25983152F665}" type="pres">
      <dgm:prSet presAssocID="{A496E15D-62A8-4CD0-9BCC-5D3261B97CD0}" presName="space" presStyleCnt="0"/>
      <dgm:spPr/>
    </dgm:pt>
    <dgm:pt modelId="{E06ED5E9-7C69-4AD7-9F23-9AF40552D829}" type="pres">
      <dgm:prSet presAssocID="{AF3D5D6C-1743-49FA-8C68-22895CE166EE}" presName="compositeA" presStyleCnt="0"/>
      <dgm:spPr/>
    </dgm:pt>
    <dgm:pt modelId="{61E46814-1477-4BB8-9A63-D5A3BF4F33A3}" type="pres">
      <dgm:prSet presAssocID="{AF3D5D6C-1743-49FA-8C68-22895CE166EE}" presName="textA" presStyleLbl="revTx" presStyleIdx="2" presStyleCnt="7" custScaleX="150306">
        <dgm:presLayoutVars>
          <dgm:bulletEnabled val="1"/>
        </dgm:presLayoutVars>
      </dgm:prSet>
      <dgm:spPr/>
    </dgm:pt>
    <dgm:pt modelId="{6EC7F223-6ADF-4393-8BC1-9FE23A5F7C93}" type="pres">
      <dgm:prSet presAssocID="{AF3D5D6C-1743-49FA-8C68-22895CE166EE}" presName="circleA" presStyleLbl="node1" presStyleIdx="2" presStyleCnt="7"/>
      <dgm:spPr/>
    </dgm:pt>
    <dgm:pt modelId="{00E6BB2A-B779-48C7-94FF-C8688927075E}" type="pres">
      <dgm:prSet presAssocID="{AF3D5D6C-1743-49FA-8C68-22895CE166EE}" presName="spaceA" presStyleCnt="0"/>
      <dgm:spPr/>
    </dgm:pt>
    <dgm:pt modelId="{95F6C119-ACEE-49A9-BFEC-1A90048B9052}" type="pres">
      <dgm:prSet presAssocID="{C7726EE9-1656-4B13-8D45-D9BC672554F7}" presName="space" presStyleCnt="0"/>
      <dgm:spPr/>
    </dgm:pt>
    <dgm:pt modelId="{EC641C0E-BB27-4B9B-B45D-DE575A1A5584}" type="pres">
      <dgm:prSet presAssocID="{44796754-F79C-466A-8B9A-22627C350DB6}" presName="compositeB" presStyleCnt="0"/>
      <dgm:spPr/>
    </dgm:pt>
    <dgm:pt modelId="{6742770D-0CC0-4355-8486-1EF17DEEBF1B}" type="pres">
      <dgm:prSet presAssocID="{44796754-F79C-466A-8B9A-22627C350DB6}" presName="textB" presStyleLbl="revTx" presStyleIdx="3" presStyleCnt="7" custScaleX="239109">
        <dgm:presLayoutVars>
          <dgm:bulletEnabled val="1"/>
        </dgm:presLayoutVars>
      </dgm:prSet>
      <dgm:spPr/>
    </dgm:pt>
    <dgm:pt modelId="{45CA9EFB-E7DE-4F5E-AEFF-2C04EFE186A2}" type="pres">
      <dgm:prSet presAssocID="{44796754-F79C-466A-8B9A-22627C350DB6}" presName="circleB" presStyleLbl="node1" presStyleIdx="3" presStyleCnt="7"/>
      <dgm:spPr/>
    </dgm:pt>
    <dgm:pt modelId="{A9627529-565B-4B8A-AD58-36A136189C49}" type="pres">
      <dgm:prSet presAssocID="{44796754-F79C-466A-8B9A-22627C350DB6}" presName="spaceB" presStyleCnt="0"/>
      <dgm:spPr/>
    </dgm:pt>
    <dgm:pt modelId="{EF7E966F-DCEA-44F8-A63F-BEAADE2ACC46}" type="pres">
      <dgm:prSet presAssocID="{52BBC033-EF38-4419-BF3F-386E2C92C53D}" presName="space" presStyleCnt="0"/>
      <dgm:spPr/>
    </dgm:pt>
    <dgm:pt modelId="{786DB4FF-FC7C-4180-AF4F-8F4759DBF05D}" type="pres">
      <dgm:prSet presAssocID="{DFAD4FF7-7EC4-42BA-A860-0FBD8C107CE0}" presName="compositeA" presStyleCnt="0"/>
      <dgm:spPr/>
    </dgm:pt>
    <dgm:pt modelId="{B4E1CBC1-39E7-4AB6-B37C-8EEA7CCA6E79}" type="pres">
      <dgm:prSet presAssocID="{DFAD4FF7-7EC4-42BA-A860-0FBD8C107CE0}" presName="textA" presStyleLbl="revTx" presStyleIdx="4" presStyleCnt="7" custScaleX="203758">
        <dgm:presLayoutVars>
          <dgm:bulletEnabled val="1"/>
        </dgm:presLayoutVars>
      </dgm:prSet>
      <dgm:spPr/>
    </dgm:pt>
    <dgm:pt modelId="{D235026F-EFB4-49A6-9C2F-7916E60D23E0}" type="pres">
      <dgm:prSet presAssocID="{DFAD4FF7-7EC4-42BA-A860-0FBD8C107CE0}" presName="circleA" presStyleLbl="node1" presStyleIdx="4" presStyleCnt="7"/>
      <dgm:spPr/>
    </dgm:pt>
    <dgm:pt modelId="{775D32CA-539E-4127-9FC3-0EC72E336D25}" type="pres">
      <dgm:prSet presAssocID="{DFAD4FF7-7EC4-42BA-A860-0FBD8C107CE0}" presName="spaceA" presStyleCnt="0"/>
      <dgm:spPr/>
    </dgm:pt>
    <dgm:pt modelId="{03F502AD-526A-4375-A821-DDA33032A654}" type="pres">
      <dgm:prSet presAssocID="{DB89D47C-DDD1-4230-B25D-3EA608BE59EE}" presName="space" presStyleCnt="0"/>
      <dgm:spPr/>
    </dgm:pt>
    <dgm:pt modelId="{0C6BC7EB-B247-4DFC-BDA5-8B2A4417906A}" type="pres">
      <dgm:prSet presAssocID="{CCB62A7A-EE9F-4AAD-8B0F-DC700CCB3DBA}" presName="compositeB" presStyleCnt="0"/>
      <dgm:spPr/>
    </dgm:pt>
    <dgm:pt modelId="{D10CEF4E-D718-4CAA-B915-62F7E26F7B3E}" type="pres">
      <dgm:prSet presAssocID="{CCB62A7A-EE9F-4AAD-8B0F-DC700CCB3DBA}" presName="textB" presStyleLbl="revTx" presStyleIdx="5" presStyleCnt="7" custScaleX="218642">
        <dgm:presLayoutVars>
          <dgm:bulletEnabled val="1"/>
        </dgm:presLayoutVars>
      </dgm:prSet>
      <dgm:spPr/>
    </dgm:pt>
    <dgm:pt modelId="{8A9198EA-FD86-4980-870A-3C9016BC5180}" type="pres">
      <dgm:prSet presAssocID="{CCB62A7A-EE9F-4AAD-8B0F-DC700CCB3DBA}" presName="circleB" presStyleLbl="node1" presStyleIdx="5" presStyleCnt="7"/>
      <dgm:spPr/>
    </dgm:pt>
    <dgm:pt modelId="{EE771020-A20C-4096-97F1-A82183E8F4C9}" type="pres">
      <dgm:prSet presAssocID="{CCB62A7A-EE9F-4AAD-8B0F-DC700CCB3DBA}" presName="spaceB" presStyleCnt="0"/>
      <dgm:spPr/>
    </dgm:pt>
    <dgm:pt modelId="{A36D2529-E213-4E8E-9C72-5CBE2912AAE8}" type="pres">
      <dgm:prSet presAssocID="{7A5281E3-99F0-4933-BAA0-43BA4ECDB9E4}" presName="space" presStyleCnt="0"/>
      <dgm:spPr/>
    </dgm:pt>
    <dgm:pt modelId="{970B1B1A-02C3-45F7-8E26-3EBFB0837108}" type="pres">
      <dgm:prSet presAssocID="{807C74AB-D18E-4ED2-9742-96EB44575937}" presName="compositeA" presStyleCnt="0"/>
      <dgm:spPr/>
    </dgm:pt>
    <dgm:pt modelId="{F18D0334-25DE-423F-9F60-74478F4990D2}" type="pres">
      <dgm:prSet presAssocID="{807C74AB-D18E-4ED2-9742-96EB44575937}" presName="textA" presStyleLbl="revTx" presStyleIdx="6" presStyleCnt="7" custScaleX="241845">
        <dgm:presLayoutVars>
          <dgm:bulletEnabled val="1"/>
        </dgm:presLayoutVars>
      </dgm:prSet>
      <dgm:spPr/>
    </dgm:pt>
    <dgm:pt modelId="{83675720-5ECF-4CBC-AD96-0E23F7283E57}" type="pres">
      <dgm:prSet presAssocID="{807C74AB-D18E-4ED2-9742-96EB44575937}" presName="circleA" presStyleLbl="node1" presStyleIdx="6" presStyleCnt="7"/>
      <dgm:spPr/>
    </dgm:pt>
    <dgm:pt modelId="{9AB6C71F-3FCE-4792-BEBC-15822372ABD3}" type="pres">
      <dgm:prSet presAssocID="{807C74AB-D18E-4ED2-9742-96EB44575937}" presName="spaceA" presStyleCnt="0"/>
      <dgm:spPr/>
    </dgm:pt>
  </dgm:ptLst>
  <dgm:cxnLst>
    <dgm:cxn modelId="{FF082600-F9D8-4B35-8C37-FADCDD1D1B4B}" srcId="{F1FB543C-9164-44C8-9881-BA39A27488A6}" destId="{608AAB20-3A39-49B5-94B6-A47DBB8F264E}" srcOrd="0" destOrd="0" parTransId="{D8FA408E-8965-472A-92C9-F03DC28D8E52}" sibTransId="{3493B334-28DA-484A-ACEF-37DF654F7756}"/>
    <dgm:cxn modelId="{3C75D207-11C6-42E8-96A6-AD1F07A36824}" srcId="{F1FB543C-9164-44C8-9881-BA39A27488A6}" destId="{44796754-F79C-466A-8B9A-22627C350DB6}" srcOrd="3" destOrd="0" parTransId="{B591E601-0C30-41D3-8F3F-F425A26D34B8}" sibTransId="{52BBC033-EF38-4419-BF3F-386E2C92C53D}"/>
    <dgm:cxn modelId="{9BB6890D-93E5-44D4-895E-2798638B8E3D}" srcId="{F1FB543C-9164-44C8-9881-BA39A27488A6}" destId="{9FF06F25-A522-41DE-91EF-F87A1785A7E7}" srcOrd="1" destOrd="0" parTransId="{7CF2D757-A1B0-47E6-B1F1-3FA19A495005}" sibTransId="{A496E15D-62A8-4CD0-9BCC-5D3261B97CD0}"/>
    <dgm:cxn modelId="{9A340E1F-3152-44CA-96D3-9156E151638C}" type="presOf" srcId="{F1FB543C-9164-44C8-9881-BA39A27488A6}" destId="{CAAFE693-FAEB-44A9-9526-0248195BF70A}" srcOrd="0" destOrd="0" presId="urn:microsoft.com/office/officeart/2005/8/layout/hProcess11"/>
    <dgm:cxn modelId="{C821D441-6CE6-4821-B897-8592F65AA2C0}" type="presOf" srcId="{CCB62A7A-EE9F-4AAD-8B0F-DC700CCB3DBA}" destId="{D10CEF4E-D718-4CAA-B915-62F7E26F7B3E}" srcOrd="0" destOrd="0" presId="urn:microsoft.com/office/officeart/2005/8/layout/hProcess11"/>
    <dgm:cxn modelId="{E9A32564-C1C1-41D9-8539-74F9D9DFF0FD}" type="presOf" srcId="{44796754-F79C-466A-8B9A-22627C350DB6}" destId="{6742770D-0CC0-4355-8486-1EF17DEEBF1B}" srcOrd="0" destOrd="0" presId="urn:microsoft.com/office/officeart/2005/8/layout/hProcess11"/>
    <dgm:cxn modelId="{D8759946-340B-41FB-9E51-08072CB5ADB6}" srcId="{F1FB543C-9164-44C8-9881-BA39A27488A6}" destId="{CCB62A7A-EE9F-4AAD-8B0F-DC700CCB3DBA}" srcOrd="5" destOrd="0" parTransId="{5D582571-F8D2-42A1-94FE-6DA8624D9FC9}" sibTransId="{7A5281E3-99F0-4933-BAA0-43BA4ECDB9E4}"/>
    <dgm:cxn modelId="{D94C2172-22FC-4DC2-8209-296E0AFEE226}" type="presOf" srcId="{807C74AB-D18E-4ED2-9742-96EB44575937}" destId="{F18D0334-25DE-423F-9F60-74478F4990D2}" srcOrd="0" destOrd="0" presId="urn:microsoft.com/office/officeart/2005/8/layout/hProcess11"/>
    <dgm:cxn modelId="{DC758A81-68DF-4F0F-8D53-A9F8DFAC3D39}" type="presOf" srcId="{9FF06F25-A522-41DE-91EF-F87A1785A7E7}" destId="{71611DFD-3E39-421C-AA44-B3FA4528B2DB}" srcOrd="0" destOrd="0" presId="urn:microsoft.com/office/officeart/2005/8/layout/hProcess11"/>
    <dgm:cxn modelId="{A577FE82-2EB7-426B-91A3-24683582B462}" type="presOf" srcId="{AF3D5D6C-1743-49FA-8C68-22895CE166EE}" destId="{61E46814-1477-4BB8-9A63-D5A3BF4F33A3}" srcOrd="0" destOrd="0" presId="urn:microsoft.com/office/officeart/2005/8/layout/hProcess11"/>
    <dgm:cxn modelId="{F02DA1A4-76DA-4889-964A-55D84461CE38}" srcId="{F1FB543C-9164-44C8-9881-BA39A27488A6}" destId="{DFAD4FF7-7EC4-42BA-A860-0FBD8C107CE0}" srcOrd="4" destOrd="0" parTransId="{DF67097A-8EB3-4C44-AB55-021F950AC94F}" sibTransId="{DB89D47C-DDD1-4230-B25D-3EA608BE59EE}"/>
    <dgm:cxn modelId="{707A03E7-589B-487C-8EBD-69DA1015ECF2}" srcId="{F1FB543C-9164-44C8-9881-BA39A27488A6}" destId="{AF3D5D6C-1743-49FA-8C68-22895CE166EE}" srcOrd="2" destOrd="0" parTransId="{A9940BFD-B9DE-4D5B-8318-5E9F38CC702A}" sibTransId="{C7726EE9-1656-4B13-8D45-D9BC672554F7}"/>
    <dgm:cxn modelId="{FFBE4AF7-09EC-4ECA-BE73-1DCFACDB4230}" srcId="{F1FB543C-9164-44C8-9881-BA39A27488A6}" destId="{807C74AB-D18E-4ED2-9742-96EB44575937}" srcOrd="6" destOrd="0" parTransId="{A33C3A06-D938-4D6B-9B1A-E2E695D41FEE}" sibTransId="{EA6782EF-E7A1-42EB-B96D-0275F8258918}"/>
    <dgm:cxn modelId="{2E1E9CF7-5C26-4719-B615-E69D47E5F574}" type="presOf" srcId="{DFAD4FF7-7EC4-42BA-A860-0FBD8C107CE0}" destId="{B4E1CBC1-39E7-4AB6-B37C-8EEA7CCA6E79}" srcOrd="0" destOrd="0" presId="urn:microsoft.com/office/officeart/2005/8/layout/hProcess11"/>
    <dgm:cxn modelId="{7AFC06FE-83EB-441B-9513-E096A6F5F378}" type="presOf" srcId="{608AAB20-3A39-49B5-94B6-A47DBB8F264E}" destId="{CF81E82F-B88A-491D-B2C3-357E1A69F360}" srcOrd="0" destOrd="0" presId="urn:microsoft.com/office/officeart/2005/8/layout/hProcess11"/>
    <dgm:cxn modelId="{43478BDD-02B7-47C2-8F32-0C9CAF33BF13}" type="presParOf" srcId="{CAAFE693-FAEB-44A9-9526-0248195BF70A}" destId="{386AAFDF-7297-4CA4-AE9A-A811A645C9EF}" srcOrd="0" destOrd="0" presId="urn:microsoft.com/office/officeart/2005/8/layout/hProcess11"/>
    <dgm:cxn modelId="{DEE2B1A9-79ED-4FDC-B81A-2545B78C87CD}" type="presParOf" srcId="{CAAFE693-FAEB-44A9-9526-0248195BF70A}" destId="{03B6C9A6-A564-41F8-A963-AC50084124D4}" srcOrd="1" destOrd="0" presId="urn:microsoft.com/office/officeart/2005/8/layout/hProcess11"/>
    <dgm:cxn modelId="{EF39EC0E-40EB-4A49-B5DE-9856DEC60C57}" type="presParOf" srcId="{03B6C9A6-A564-41F8-A963-AC50084124D4}" destId="{D6C10A27-519D-4554-B4B9-FD39FEA674AA}" srcOrd="0" destOrd="0" presId="urn:microsoft.com/office/officeart/2005/8/layout/hProcess11"/>
    <dgm:cxn modelId="{19E1DDD3-975D-4750-AEEC-4F5F44A54B72}" type="presParOf" srcId="{D6C10A27-519D-4554-B4B9-FD39FEA674AA}" destId="{CF81E82F-B88A-491D-B2C3-357E1A69F360}" srcOrd="0" destOrd="0" presId="urn:microsoft.com/office/officeart/2005/8/layout/hProcess11"/>
    <dgm:cxn modelId="{F523802B-26DE-4942-A842-4367E37602C4}" type="presParOf" srcId="{D6C10A27-519D-4554-B4B9-FD39FEA674AA}" destId="{6B1C4269-8EF3-4420-8C3C-02207ACB4425}" srcOrd="1" destOrd="0" presId="urn:microsoft.com/office/officeart/2005/8/layout/hProcess11"/>
    <dgm:cxn modelId="{C082F569-BE42-440C-8F85-4112259EB555}" type="presParOf" srcId="{D6C10A27-519D-4554-B4B9-FD39FEA674AA}" destId="{EE34E60C-361C-4D8B-A34B-BD94EA748CB8}" srcOrd="2" destOrd="0" presId="urn:microsoft.com/office/officeart/2005/8/layout/hProcess11"/>
    <dgm:cxn modelId="{402CCBBD-7A3B-49E7-A687-EA590D0F6FA9}" type="presParOf" srcId="{03B6C9A6-A564-41F8-A963-AC50084124D4}" destId="{349C4CC8-872D-413A-A938-E806E723A8CB}" srcOrd="1" destOrd="0" presId="urn:microsoft.com/office/officeart/2005/8/layout/hProcess11"/>
    <dgm:cxn modelId="{05DE0F78-DABF-4DFA-9638-E38A1B636A1F}" type="presParOf" srcId="{03B6C9A6-A564-41F8-A963-AC50084124D4}" destId="{B4EC23DA-AD54-43EF-9BC9-BB6CD36CB221}" srcOrd="2" destOrd="0" presId="urn:microsoft.com/office/officeart/2005/8/layout/hProcess11"/>
    <dgm:cxn modelId="{D5B3C30A-8B08-423A-A08E-17E74E2D45D3}" type="presParOf" srcId="{B4EC23DA-AD54-43EF-9BC9-BB6CD36CB221}" destId="{71611DFD-3E39-421C-AA44-B3FA4528B2DB}" srcOrd="0" destOrd="0" presId="urn:microsoft.com/office/officeart/2005/8/layout/hProcess11"/>
    <dgm:cxn modelId="{0BE4E94C-53DB-4AC5-8E6F-13FD85545E32}" type="presParOf" srcId="{B4EC23DA-AD54-43EF-9BC9-BB6CD36CB221}" destId="{29ACA7D3-D142-4DD9-AF96-D8F5A16E4D0D}" srcOrd="1" destOrd="0" presId="urn:microsoft.com/office/officeart/2005/8/layout/hProcess11"/>
    <dgm:cxn modelId="{B720B605-CCA8-4A3E-9BFF-19B117AB6685}" type="presParOf" srcId="{B4EC23DA-AD54-43EF-9BC9-BB6CD36CB221}" destId="{BF903CA5-56C6-43F6-85E6-D1E93EE7CD00}" srcOrd="2" destOrd="0" presId="urn:microsoft.com/office/officeart/2005/8/layout/hProcess11"/>
    <dgm:cxn modelId="{DEC5C707-C6A1-45FA-851B-CF0E38C9239F}" type="presParOf" srcId="{03B6C9A6-A564-41F8-A963-AC50084124D4}" destId="{38B33AF4-703F-414F-A13B-25983152F665}" srcOrd="3" destOrd="0" presId="urn:microsoft.com/office/officeart/2005/8/layout/hProcess11"/>
    <dgm:cxn modelId="{69AEEC8B-6828-4F15-8909-2A02A65B1D71}" type="presParOf" srcId="{03B6C9A6-A564-41F8-A963-AC50084124D4}" destId="{E06ED5E9-7C69-4AD7-9F23-9AF40552D829}" srcOrd="4" destOrd="0" presId="urn:microsoft.com/office/officeart/2005/8/layout/hProcess11"/>
    <dgm:cxn modelId="{7175E483-B5B6-4E60-91E8-BB8314623AAA}" type="presParOf" srcId="{E06ED5E9-7C69-4AD7-9F23-9AF40552D829}" destId="{61E46814-1477-4BB8-9A63-D5A3BF4F33A3}" srcOrd="0" destOrd="0" presId="urn:microsoft.com/office/officeart/2005/8/layout/hProcess11"/>
    <dgm:cxn modelId="{0EB69BDC-3C4D-4738-A5A8-3D4232FC62EF}" type="presParOf" srcId="{E06ED5E9-7C69-4AD7-9F23-9AF40552D829}" destId="{6EC7F223-6ADF-4393-8BC1-9FE23A5F7C93}" srcOrd="1" destOrd="0" presId="urn:microsoft.com/office/officeart/2005/8/layout/hProcess11"/>
    <dgm:cxn modelId="{CF879458-BC5F-4B05-ADC2-C1FC6E42FAE1}" type="presParOf" srcId="{E06ED5E9-7C69-4AD7-9F23-9AF40552D829}" destId="{00E6BB2A-B779-48C7-94FF-C8688927075E}" srcOrd="2" destOrd="0" presId="urn:microsoft.com/office/officeart/2005/8/layout/hProcess11"/>
    <dgm:cxn modelId="{BD219FB6-A784-424B-B286-C3CFF6E6397B}" type="presParOf" srcId="{03B6C9A6-A564-41F8-A963-AC50084124D4}" destId="{95F6C119-ACEE-49A9-BFEC-1A90048B9052}" srcOrd="5" destOrd="0" presId="urn:microsoft.com/office/officeart/2005/8/layout/hProcess11"/>
    <dgm:cxn modelId="{D18990A7-CE6B-4783-BFF4-A21124A4B35C}" type="presParOf" srcId="{03B6C9A6-A564-41F8-A963-AC50084124D4}" destId="{EC641C0E-BB27-4B9B-B45D-DE575A1A5584}" srcOrd="6" destOrd="0" presId="urn:microsoft.com/office/officeart/2005/8/layout/hProcess11"/>
    <dgm:cxn modelId="{906E882D-13AC-47CA-8B32-509E5E147B91}" type="presParOf" srcId="{EC641C0E-BB27-4B9B-B45D-DE575A1A5584}" destId="{6742770D-0CC0-4355-8486-1EF17DEEBF1B}" srcOrd="0" destOrd="0" presId="urn:microsoft.com/office/officeart/2005/8/layout/hProcess11"/>
    <dgm:cxn modelId="{75D65E0D-03C7-4E2E-B5D0-EA96938F72DF}" type="presParOf" srcId="{EC641C0E-BB27-4B9B-B45D-DE575A1A5584}" destId="{45CA9EFB-E7DE-4F5E-AEFF-2C04EFE186A2}" srcOrd="1" destOrd="0" presId="urn:microsoft.com/office/officeart/2005/8/layout/hProcess11"/>
    <dgm:cxn modelId="{C40596F4-CA73-4742-BF9D-3FB6B275132E}" type="presParOf" srcId="{EC641C0E-BB27-4B9B-B45D-DE575A1A5584}" destId="{A9627529-565B-4B8A-AD58-36A136189C49}" srcOrd="2" destOrd="0" presId="urn:microsoft.com/office/officeart/2005/8/layout/hProcess11"/>
    <dgm:cxn modelId="{F2A0D696-3780-481E-947A-8AFD77CC5397}" type="presParOf" srcId="{03B6C9A6-A564-41F8-A963-AC50084124D4}" destId="{EF7E966F-DCEA-44F8-A63F-BEAADE2ACC46}" srcOrd="7" destOrd="0" presId="urn:microsoft.com/office/officeart/2005/8/layout/hProcess11"/>
    <dgm:cxn modelId="{D3B79A22-CFC7-45F9-BD88-5F89DD6016D1}" type="presParOf" srcId="{03B6C9A6-A564-41F8-A963-AC50084124D4}" destId="{786DB4FF-FC7C-4180-AF4F-8F4759DBF05D}" srcOrd="8" destOrd="0" presId="urn:microsoft.com/office/officeart/2005/8/layout/hProcess11"/>
    <dgm:cxn modelId="{B2B829BF-C08B-42CD-A7CD-B9474EBD5C6B}" type="presParOf" srcId="{786DB4FF-FC7C-4180-AF4F-8F4759DBF05D}" destId="{B4E1CBC1-39E7-4AB6-B37C-8EEA7CCA6E79}" srcOrd="0" destOrd="0" presId="urn:microsoft.com/office/officeart/2005/8/layout/hProcess11"/>
    <dgm:cxn modelId="{66B94E62-3863-4D13-8E7D-D03A343FFD22}" type="presParOf" srcId="{786DB4FF-FC7C-4180-AF4F-8F4759DBF05D}" destId="{D235026F-EFB4-49A6-9C2F-7916E60D23E0}" srcOrd="1" destOrd="0" presId="urn:microsoft.com/office/officeart/2005/8/layout/hProcess11"/>
    <dgm:cxn modelId="{894C6C38-8A0E-4F37-AB41-3508AF579837}" type="presParOf" srcId="{786DB4FF-FC7C-4180-AF4F-8F4759DBF05D}" destId="{775D32CA-539E-4127-9FC3-0EC72E336D25}" srcOrd="2" destOrd="0" presId="urn:microsoft.com/office/officeart/2005/8/layout/hProcess11"/>
    <dgm:cxn modelId="{B3E17F1F-64DD-4850-AF11-ECC943ED1EDB}" type="presParOf" srcId="{03B6C9A6-A564-41F8-A963-AC50084124D4}" destId="{03F502AD-526A-4375-A821-DDA33032A654}" srcOrd="9" destOrd="0" presId="urn:microsoft.com/office/officeart/2005/8/layout/hProcess11"/>
    <dgm:cxn modelId="{D0E51903-9411-427E-B953-F89866759721}" type="presParOf" srcId="{03B6C9A6-A564-41F8-A963-AC50084124D4}" destId="{0C6BC7EB-B247-4DFC-BDA5-8B2A4417906A}" srcOrd="10" destOrd="0" presId="urn:microsoft.com/office/officeart/2005/8/layout/hProcess11"/>
    <dgm:cxn modelId="{292F46D6-2E60-4C29-910A-93C6CC522BAE}" type="presParOf" srcId="{0C6BC7EB-B247-4DFC-BDA5-8B2A4417906A}" destId="{D10CEF4E-D718-4CAA-B915-62F7E26F7B3E}" srcOrd="0" destOrd="0" presId="urn:microsoft.com/office/officeart/2005/8/layout/hProcess11"/>
    <dgm:cxn modelId="{479B4BC7-ED59-4506-9D69-C4ED9A5B3C07}" type="presParOf" srcId="{0C6BC7EB-B247-4DFC-BDA5-8B2A4417906A}" destId="{8A9198EA-FD86-4980-870A-3C9016BC5180}" srcOrd="1" destOrd="0" presId="urn:microsoft.com/office/officeart/2005/8/layout/hProcess11"/>
    <dgm:cxn modelId="{28570E79-95A2-47D5-97EB-8B29F9BD9B7C}" type="presParOf" srcId="{0C6BC7EB-B247-4DFC-BDA5-8B2A4417906A}" destId="{EE771020-A20C-4096-97F1-A82183E8F4C9}" srcOrd="2" destOrd="0" presId="urn:microsoft.com/office/officeart/2005/8/layout/hProcess11"/>
    <dgm:cxn modelId="{CCA3A792-8663-40CD-9F49-816836F127CE}" type="presParOf" srcId="{03B6C9A6-A564-41F8-A963-AC50084124D4}" destId="{A36D2529-E213-4E8E-9C72-5CBE2912AAE8}" srcOrd="11" destOrd="0" presId="urn:microsoft.com/office/officeart/2005/8/layout/hProcess11"/>
    <dgm:cxn modelId="{BCA3DFEE-B313-44EC-AD61-95B54AA57FF7}" type="presParOf" srcId="{03B6C9A6-A564-41F8-A963-AC50084124D4}" destId="{970B1B1A-02C3-45F7-8E26-3EBFB0837108}" srcOrd="12" destOrd="0" presId="urn:microsoft.com/office/officeart/2005/8/layout/hProcess11"/>
    <dgm:cxn modelId="{89B59211-A944-49B3-84E3-D617E6805203}" type="presParOf" srcId="{970B1B1A-02C3-45F7-8E26-3EBFB0837108}" destId="{F18D0334-25DE-423F-9F60-74478F4990D2}" srcOrd="0" destOrd="0" presId="urn:microsoft.com/office/officeart/2005/8/layout/hProcess11"/>
    <dgm:cxn modelId="{A71A79B3-4A22-4E12-875B-4600EA0CB6F8}" type="presParOf" srcId="{970B1B1A-02C3-45F7-8E26-3EBFB0837108}" destId="{83675720-5ECF-4CBC-AD96-0E23F7283E57}" srcOrd="1" destOrd="0" presId="urn:microsoft.com/office/officeart/2005/8/layout/hProcess11"/>
    <dgm:cxn modelId="{119E01D9-958F-4041-A8F8-A21C96DBFD9A}" type="presParOf" srcId="{970B1B1A-02C3-45F7-8E26-3EBFB0837108}" destId="{9AB6C71F-3FCE-4792-BEBC-15822372ABD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AAFDF-7297-4CA4-AE9A-A811A645C9EF}">
      <dsp:nvSpPr>
        <dsp:cNvPr id="0" name=""/>
        <dsp:cNvSpPr/>
      </dsp:nvSpPr>
      <dsp:spPr>
        <a:xfrm>
          <a:off x="0" y="707513"/>
          <a:ext cx="14449374" cy="943351"/>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1E82F-B88A-491D-B2C3-357E1A69F360}">
      <dsp:nvSpPr>
        <dsp:cNvPr id="0" name=""/>
        <dsp:cNvSpPr/>
      </dsp:nvSpPr>
      <dsp:spPr>
        <a:xfrm>
          <a:off x="5201" y="0"/>
          <a:ext cx="1834070"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ts val="0"/>
            </a:spcAft>
            <a:buNone/>
          </a:pPr>
          <a:r>
            <a:rPr lang="en-US" sz="1600" b="1" kern="1200" dirty="0"/>
            <a:t>December 15, 2021</a:t>
          </a:r>
        </a:p>
        <a:p>
          <a:pPr marL="0" lvl="0" indent="0" algn="ctr" defTabSz="711200">
            <a:lnSpc>
              <a:spcPct val="90000"/>
            </a:lnSpc>
            <a:spcBef>
              <a:spcPct val="0"/>
            </a:spcBef>
            <a:spcAft>
              <a:spcPts val="0"/>
            </a:spcAft>
            <a:buNone/>
          </a:pPr>
          <a:r>
            <a:rPr lang="en-US" sz="1600" kern="1200" dirty="0"/>
            <a:t>Draft Guidelines Released &amp; Website Launched</a:t>
          </a:r>
        </a:p>
      </dsp:txBody>
      <dsp:txXfrm>
        <a:off x="5201" y="0"/>
        <a:ext cx="1834070" cy="943351"/>
      </dsp:txXfrm>
    </dsp:sp>
    <dsp:sp modelId="{6B1C4269-8EF3-4420-8C3C-02207ACB4425}">
      <dsp:nvSpPr>
        <dsp:cNvPr id="0" name=""/>
        <dsp:cNvSpPr/>
      </dsp:nvSpPr>
      <dsp:spPr>
        <a:xfrm>
          <a:off x="804317"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11DFD-3E39-421C-AA44-B3FA4528B2DB}">
      <dsp:nvSpPr>
        <dsp:cNvPr id="0" name=""/>
        <dsp:cNvSpPr/>
      </dsp:nvSpPr>
      <dsp:spPr>
        <a:xfrm>
          <a:off x="1882926" y="1415026"/>
          <a:ext cx="1698521"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ts val="0"/>
            </a:spcAft>
            <a:buNone/>
          </a:pPr>
          <a:r>
            <a:rPr lang="en-US" sz="1600" b="1" kern="1200" dirty="0"/>
            <a:t>March 31, 2022</a:t>
          </a:r>
        </a:p>
        <a:p>
          <a:pPr marL="0" lvl="0" indent="0" algn="ctr" defTabSz="711200">
            <a:lnSpc>
              <a:spcPct val="90000"/>
            </a:lnSpc>
            <a:spcBef>
              <a:spcPct val="0"/>
            </a:spcBef>
            <a:spcAft>
              <a:spcPts val="0"/>
            </a:spcAft>
            <a:buNone/>
          </a:pPr>
          <a:r>
            <a:rPr lang="en-US" sz="1600" kern="1200" dirty="0"/>
            <a:t>Public Comment Period Ends</a:t>
          </a:r>
        </a:p>
      </dsp:txBody>
      <dsp:txXfrm>
        <a:off x="1882926" y="1415026"/>
        <a:ext cx="1698521" cy="943351"/>
      </dsp:txXfrm>
    </dsp:sp>
    <dsp:sp modelId="{29ACA7D3-D142-4DD9-AF96-D8F5A16E4D0D}">
      <dsp:nvSpPr>
        <dsp:cNvPr id="0" name=""/>
        <dsp:cNvSpPr/>
      </dsp:nvSpPr>
      <dsp:spPr>
        <a:xfrm>
          <a:off x="2614268"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46814-1477-4BB8-9A63-D5A3BF4F33A3}">
      <dsp:nvSpPr>
        <dsp:cNvPr id="0" name=""/>
        <dsp:cNvSpPr/>
      </dsp:nvSpPr>
      <dsp:spPr>
        <a:xfrm>
          <a:off x="3625102" y="0"/>
          <a:ext cx="1312322"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ts val="0"/>
            </a:spcAft>
            <a:buNone/>
          </a:pPr>
          <a:r>
            <a:rPr lang="en-US" sz="1600" b="1" kern="1200" dirty="0"/>
            <a:t>May 2, 2022</a:t>
          </a:r>
        </a:p>
        <a:p>
          <a:pPr marL="0" lvl="0" indent="0" algn="ctr" defTabSz="711200">
            <a:lnSpc>
              <a:spcPct val="90000"/>
            </a:lnSpc>
            <a:spcBef>
              <a:spcPct val="0"/>
            </a:spcBef>
            <a:spcAft>
              <a:spcPts val="0"/>
            </a:spcAft>
            <a:buNone/>
          </a:pPr>
          <a:r>
            <a:rPr lang="en-US" sz="1600" kern="1200" dirty="0"/>
            <a:t>Deadline to Submit MBTA Community Information Form</a:t>
          </a:r>
        </a:p>
      </dsp:txBody>
      <dsp:txXfrm>
        <a:off x="3625102" y="0"/>
        <a:ext cx="1312322" cy="943351"/>
      </dsp:txXfrm>
    </dsp:sp>
    <dsp:sp modelId="{6EC7F223-6ADF-4393-8BC1-9FE23A5F7C93}">
      <dsp:nvSpPr>
        <dsp:cNvPr id="0" name=""/>
        <dsp:cNvSpPr/>
      </dsp:nvSpPr>
      <dsp:spPr>
        <a:xfrm>
          <a:off x="4163345"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2770D-0CC0-4355-8486-1EF17DEEBF1B}">
      <dsp:nvSpPr>
        <dsp:cNvPr id="0" name=""/>
        <dsp:cNvSpPr/>
      </dsp:nvSpPr>
      <dsp:spPr>
        <a:xfrm>
          <a:off x="4981080" y="1415026"/>
          <a:ext cx="2087662"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ts val="0"/>
            </a:spcAft>
            <a:buNone/>
          </a:pPr>
          <a:r>
            <a:rPr lang="en-US" sz="1600" b="1" kern="1200" dirty="0"/>
            <a:t>December 31, 2022</a:t>
          </a:r>
        </a:p>
        <a:p>
          <a:pPr marL="0" lvl="0" indent="0" algn="ctr" defTabSz="711200">
            <a:lnSpc>
              <a:spcPct val="90000"/>
            </a:lnSpc>
            <a:spcBef>
              <a:spcPct val="0"/>
            </a:spcBef>
            <a:spcAft>
              <a:spcPts val="0"/>
            </a:spcAft>
            <a:buNone/>
          </a:pPr>
          <a:r>
            <a:rPr lang="en-US" sz="1600" kern="1200" dirty="0"/>
            <a:t>Submit an Action Plan or Request for Compliance Determination</a:t>
          </a:r>
        </a:p>
      </dsp:txBody>
      <dsp:txXfrm>
        <a:off x="4981080" y="1415026"/>
        <a:ext cx="2087662" cy="943351"/>
      </dsp:txXfrm>
    </dsp:sp>
    <dsp:sp modelId="{45CA9EFB-E7DE-4F5E-AEFF-2C04EFE186A2}">
      <dsp:nvSpPr>
        <dsp:cNvPr id="0" name=""/>
        <dsp:cNvSpPr/>
      </dsp:nvSpPr>
      <dsp:spPr>
        <a:xfrm>
          <a:off x="5906992"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1CBC1-39E7-4AB6-B37C-8EEA7CCA6E79}">
      <dsp:nvSpPr>
        <dsp:cNvPr id="0" name=""/>
        <dsp:cNvSpPr/>
      </dsp:nvSpPr>
      <dsp:spPr>
        <a:xfrm>
          <a:off x="7112397" y="0"/>
          <a:ext cx="1779012"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ts val="0"/>
            </a:spcAft>
            <a:buNone/>
          </a:pPr>
          <a:r>
            <a:rPr lang="en-US" sz="1600" b="1" kern="1200" dirty="0"/>
            <a:t>March/July 2023</a:t>
          </a:r>
          <a:r>
            <a:rPr lang="en-US" sz="1600" b="1" kern="1200" baseline="30000" dirty="0"/>
            <a:t>1</a:t>
          </a:r>
        </a:p>
        <a:p>
          <a:pPr marL="0" lvl="0" indent="0" algn="ctr" defTabSz="711200">
            <a:lnSpc>
              <a:spcPct val="90000"/>
            </a:lnSpc>
            <a:spcBef>
              <a:spcPct val="0"/>
            </a:spcBef>
            <a:spcAft>
              <a:spcPts val="0"/>
            </a:spcAft>
            <a:buNone/>
          </a:pPr>
          <a:r>
            <a:rPr lang="en-US" sz="1600" b="0" kern="1200" dirty="0"/>
            <a:t>Action Plan Approval  from DHCD</a:t>
          </a:r>
        </a:p>
      </dsp:txBody>
      <dsp:txXfrm>
        <a:off x="7112397" y="0"/>
        <a:ext cx="1779012" cy="943351"/>
      </dsp:txXfrm>
    </dsp:sp>
    <dsp:sp modelId="{D235026F-EFB4-49A6-9C2F-7916E60D23E0}">
      <dsp:nvSpPr>
        <dsp:cNvPr id="0" name=""/>
        <dsp:cNvSpPr/>
      </dsp:nvSpPr>
      <dsp:spPr>
        <a:xfrm>
          <a:off x="7883985"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CEF4E-D718-4CAA-B915-62F7E26F7B3E}">
      <dsp:nvSpPr>
        <dsp:cNvPr id="0" name=""/>
        <dsp:cNvSpPr/>
      </dsp:nvSpPr>
      <dsp:spPr>
        <a:xfrm>
          <a:off x="8935065" y="1415026"/>
          <a:ext cx="1908964"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ts val="0"/>
            </a:spcAft>
            <a:buNone/>
          </a:pPr>
          <a:r>
            <a:rPr lang="en-US" sz="1600" b="1" kern="1200" dirty="0"/>
            <a:t>December 31, 2023</a:t>
          </a:r>
        </a:p>
        <a:p>
          <a:pPr marL="0" lvl="0" indent="0" algn="ctr" defTabSz="711200">
            <a:lnSpc>
              <a:spcPct val="90000"/>
            </a:lnSpc>
            <a:spcBef>
              <a:spcPct val="0"/>
            </a:spcBef>
            <a:spcAft>
              <a:spcPts val="0"/>
            </a:spcAft>
            <a:buNone/>
          </a:pPr>
          <a:r>
            <a:rPr lang="en-US" sz="1600" b="0" kern="1200" dirty="0"/>
            <a:t>Subway and Bus Communities must adopt zoning amendment</a:t>
          </a:r>
          <a:endParaRPr lang="en-US" sz="1600" b="1" kern="1200" dirty="0"/>
        </a:p>
      </dsp:txBody>
      <dsp:txXfrm>
        <a:off x="8935065" y="1415026"/>
        <a:ext cx="1908964" cy="943351"/>
      </dsp:txXfrm>
    </dsp:sp>
    <dsp:sp modelId="{8A9198EA-FD86-4980-870A-3C9016BC5180}">
      <dsp:nvSpPr>
        <dsp:cNvPr id="0" name=""/>
        <dsp:cNvSpPr/>
      </dsp:nvSpPr>
      <dsp:spPr>
        <a:xfrm>
          <a:off x="9771628"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D0334-25DE-423F-9F60-74478F4990D2}">
      <dsp:nvSpPr>
        <dsp:cNvPr id="0" name=""/>
        <dsp:cNvSpPr/>
      </dsp:nvSpPr>
      <dsp:spPr>
        <a:xfrm>
          <a:off x="10887684" y="0"/>
          <a:ext cx="2111550" cy="94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ts val="0"/>
            </a:spcAft>
            <a:buNone/>
          </a:pPr>
          <a:r>
            <a:rPr lang="en-US" sz="1600" b="1" kern="1200" dirty="0"/>
            <a:t>December 31, 2024</a:t>
          </a:r>
        </a:p>
        <a:p>
          <a:pPr marL="0" lvl="0" indent="0" algn="ctr" defTabSz="711200">
            <a:lnSpc>
              <a:spcPct val="90000"/>
            </a:lnSpc>
            <a:spcBef>
              <a:spcPct val="0"/>
            </a:spcBef>
            <a:spcAft>
              <a:spcPts val="0"/>
            </a:spcAft>
            <a:buNone/>
          </a:pPr>
          <a:r>
            <a:rPr lang="en-US" sz="1600" b="0" kern="1200" dirty="0"/>
            <a:t>Commuter Rail and Adjacent Communities must adopt zoning amendment</a:t>
          </a:r>
          <a:endParaRPr lang="en-US" sz="1600" kern="1200" dirty="0"/>
        </a:p>
      </dsp:txBody>
      <dsp:txXfrm>
        <a:off x="10887684" y="0"/>
        <a:ext cx="2111550" cy="943351"/>
      </dsp:txXfrm>
    </dsp:sp>
    <dsp:sp modelId="{83675720-5ECF-4CBC-AD96-0E23F7283E57}">
      <dsp:nvSpPr>
        <dsp:cNvPr id="0" name=""/>
        <dsp:cNvSpPr/>
      </dsp:nvSpPr>
      <dsp:spPr>
        <a:xfrm>
          <a:off x="11825540" y="1061270"/>
          <a:ext cx="235837" cy="23583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58F63A-940C-4E55-A479-A0499EA9FC6A}" type="datetimeFigureOut">
              <a:rPr lang="en-US" smtClean="0"/>
              <a:t>03/23/2022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E8D6EA-BFB4-46D9-AE29-A37DC2FD6823}" type="slidenum">
              <a:rPr lang="en-US" smtClean="0"/>
              <a:t>‹#›</a:t>
            </a:fld>
            <a:endParaRPr lang="en-US"/>
          </a:p>
        </p:txBody>
      </p:sp>
    </p:spTree>
    <p:extLst>
      <p:ext uri="{BB962C8B-B14F-4D97-AF65-F5344CB8AC3E}">
        <p14:creationId xmlns:p14="http://schemas.microsoft.com/office/powerpoint/2010/main" val="199160220"/>
      </p:ext>
    </p:extLst>
  </p:cSld>
  <p:clrMap bg1="lt1" tx1="dk1" bg2="lt2" tx2="dk2" accent1="accent1" accent2="accent2" accent3="accent3" accent4="accent4" accent5="accent5" accent6="accent6" hlink="hlink" folHlink="folHlink"/>
  <p:notesStyle>
    <a:lvl1pPr marL="0" algn="l" defTabSz="1462794" rtl="0" eaLnBrk="1" latinLnBrk="0" hangingPunct="1">
      <a:defRPr sz="1900" kern="1200">
        <a:solidFill>
          <a:schemeClr val="tx1"/>
        </a:solidFill>
        <a:latin typeface="+mn-lt"/>
        <a:ea typeface="+mn-ea"/>
        <a:cs typeface="+mn-cs"/>
      </a:defRPr>
    </a:lvl1pPr>
    <a:lvl2pPr marL="731395" algn="l" defTabSz="1462794" rtl="0" eaLnBrk="1" latinLnBrk="0" hangingPunct="1">
      <a:defRPr sz="1900" kern="1200">
        <a:solidFill>
          <a:schemeClr val="tx1"/>
        </a:solidFill>
        <a:latin typeface="+mn-lt"/>
        <a:ea typeface="+mn-ea"/>
        <a:cs typeface="+mn-cs"/>
      </a:defRPr>
    </a:lvl2pPr>
    <a:lvl3pPr marL="1462794" algn="l" defTabSz="1462794" rtl="0" eaLnBrk="1" latinLnBrk="0" hangingPunct="1">
      <a:defRPr sz="1900" kern="1200">
        <a:solidFill>
          <a:schemeClr val="tx1"/>
        </a:solidFill>
        <a:latin typeface="+mn-lt"/>
        <a:ea typeface="+mn-ea"/>
        <a:cs typeface="+mn-cs"/>
      </a:defRPr>
    </a:lvl3pPr>
    <a:lvl4pPr marL="2194192" algn="l" defTabSz="1462794" rtl="0" eaLnBrk="1" latinLnBrk="0" hangingPunct="1">
      <a:defRPr sz="1900" kern="1200">
        <a:solidFill>
          <a:schemeClr val="tx1"/>
        </a:solidFill>
        <a:latin typeface="+mn-lt"/>
        <a:ea typeface="+mn-ea"/>
        <a:cs typeface="+mn-cs"/>
      </a:defRPr>
    </a:lvl4pPr>
    <a:lvl5pPr marL="2925587" algn="l" defTabSz="1462794" rtl="0" eaLnBrk="1" latinLnBrk="0" hangingPunct="1">
      <a:defRPr sz="1900" kern="1200">
        <a:solidFill>
          <a:schemeClr val="tx1"/>
        </a:solidFill>
        <a:latin typeface="+mn-lt"/>
        <a:ea typeface="+mn-ea"/>
        <a:cs typeface="+mn-cs"/>
      </a:defRPr>
    </a:lvl5pPr>
    <a:lvl6pPr marL="3656984" algn="l" defTabSz="1462794" rtl="0" eaLnBrk="1" latinLnBrk="0" hangingPunct="1">
      <a:defRPr sz="1900" kern="1200">
        <a:solidFill>
          <a:schemeClr val="tx1"/>
        </a:solidFill>
        <a:latin typeface="+mn-lt"/>
        <a:ea typeface="+mn-ea"/>
        <a:cs typeface="+mn-cs"/>
      </a:defRPr>
    </a:lvl6pPr>
    <a:lvl7pPr marL="4388381" algn="l" defTabSz="1462794" rtl="0" eaLnBrk="1" latinLnBrk="0" hangingPunct="1">
      <a:defRPr sz="1900" kern="1200">
        <a:solidFill>
          <a:schemeClr val="tx1"/>
        </a:solidFill>
        <a:latin typeface="+mn-lt"/>
        <a:ea typeface="+mn-ea"/>
        <a:cs typeface="+mn-cs"/>
      </a:defRPr>
    </a:lvl7pPr>
    <a:lvl8pPr marL="5119780" algn="l" defTabSz="1462794" rtl="0" eaLnBrk="1" latinLnBrk="0" hangingPunct="1">
      <a:defRPr sz="1900" kern="1200">
        <a:solidFill>
          <a:schemeClr val="tx1"/>
        </a:solidFill>
        <a:latin typeface="+mn-lt"/>
        <a:ea typeface="+mn-ea"/>
        <a:cs typeface="+mn-cs"/>
      </a:defRPr>
    </a:lvl8pPr>
    <a:lvl9pPr marL="5851176" algn="l" defTabSz="146279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1</a:t>
            </a:fld>
            <a:endParaRPr lang="en-US"/>
          </a:p>
        </p:txBody>
      </p:sp>
    </p:spTree>
    <p:extLst>
      <p:ext uri="{BB962C8B-B14F-4D97-AF65-F5344CB8AC3E}">
        <p14:creationId xmlns:p14="http://schemas.microsoft.com/office/powerpoint/2010/main" val="185067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0.5 mile radius should be measured from the boundaries of all parcels in the transit station, rather than a from a “pin” dropped in the center.</a:t>
            </a:r>
          </a:p>
        </p:txBody>
      </p:sp>
      <p:sp>
        <p:nvSpPr>
          <p:cNvPr id="4" name="Slide Number Placeholder 3"/>
          <p:cNvSpPr>
            <a:spLocks noGrp="1"/>
          </p:cNvSpPr>
          <p:nvPr>
            <p:ph type="sldNum" sz="quarter" idx="10"/>
          </p:nvPr>
        </p:nvSpPr>
        <p:spPr/>
        <p:txBody>
          <a:bodyPr/>
          <a:lstStyle/>
          <a:p>
            <a:fld id="{51E8D6EA-BFB4-46D9-AE29-A37DC2FD6823}" type="slidenum">
              <a:rPr lang="en-US" smtClean="0"/>
              <a:t>13</a:t>
            </a:fld>
            <a:endParaRPr lang="en-US"/>
          </a:p>
        </p:txBody>
      </p:sp>
    </p:spTree>
    <p:extLst>
      <p:ext uri="{BB962C8B-B14F-4D97-AF65-F5344CB8AC3E}">
        <p14:creationId xmlns:p14="http://schemas.microsoft.com/office/powerpoint/2010/main" val="121614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Voiceover should highlight that there are a variety of housing types to get to 15 units per acre</a:t>
            </a:r>
          </a:p>
        </p:txBody>
      </p:sp>
      <p:sp>
        <p:nvSpPr>
          <p:cNvPr id="4" name="Slide Number Placeholder 3"/>
          <p:cNvSpPr>
            <a:spLocks noGrp="1"/>
          </p:cNvSpPr>
          <p:nvPr>
            <p:ph type="sldNum" sz="quarter" idx="5"/>
          </p:nvPr>
        </p:nvSpPr>
        <p:spPr/>
        <p:txBody>
          <a:bodyPr/>
          <a:lstStyle/>
          <a:p>
            <a:fld id="{51E8D6EA-BFB4-46D9-AE29-A37DC2FD6823}" type="slidenum">
              <a:rPr lang="en-US" smtClean="0"/>
              <a:t>14</a:t>
            </a:fld>
            <a:endParaRPr lang="en-US"/>
          </a:p>
        </p:txBody>
      </p:sp>
    </p:spTree>
    <p:extLst>
      <p:ext uri="{BB962C8B-B14F-4D97-AF65-F5344CB8AC3E}">
        <p14:creationId xmlns:p14="http://schemas.microsoft.com/office/powerpoint/2010/main" val="310526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8D6EA-BFB4-46D9-AE29-A37DC2FD6823}" type="slidenum">
              <a:rPr lang="en-US" smtClean="0"/>
              <a:t>15</a:t>
            </a:fld>
            <a:endParaRPr lang="en-US"/>
          </a:p>
        </p:txBody>
      </p:sp>
    </p:spTree>
    <p:extLst>
      <p:ext uri="{BB962C8B-B14F-4D97-AF65-F5344CB8AC3E}">
        <p14:creationId xmlns:p14="http://schemas.microsoft.com/office/powerpoint/2010/main" val="112718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8D6EA-BFB4-46D9-AE29-A37DC2FD6823}" type="slidenum">
              <a:rPr lang="en-US" smtClean="0"/>
              <a:t>16</a:t>
            </a:fld>
            <a:endParaRPr lang="en-US"/>
          </a:p>
        </p:txBody>
      </p:sp>
    </p:spTree>
    <p:extLst>
      <p:ext uri="{BB962C8B-B14F-4D97-AF65-F5344CB8AC3E}">
        <p14:creationId xmlns:p14="http://schemas.microsoft.com/office/powerpoint/2010/main" val="240792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8D6EA-BFB4-46D9-AE29-A37DC2FD6823}" type="slidenum">
              <a:rPr lang="en-US" smtClean="0"/>
              <a:t>17</a:t>
            </a:fld>
            <a:endParaRPr lang="en-US"/>
          </a:p>
        </p:txBody>
      </p:sp>
    </p:spTree>
    <p:extLst>
      <p:ext uri="{BB962C8B-B14F-4D97-AF65-F5344CB8AC3E}">
        <p14:creationId xmlns:p14="http://schemas.microsoft.com/office/powerpoint/2010/main" val="34452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E8D6EA-BFB4-46D9-AE29-A37DC2FD6823}" type="slidenum">
              <a:rPr lang="en-US" smtClean="0"/>
              <a:t>18</a:t>
            </a:fld>
            <a:endParaRPr lang="en-US"/>
          </a:p>
        </p:txBody>
      </p:sp>
    </p:spTree>
    <p:extLst>
      <p:ext uri="{BB962C8B-B14F-4D97-AF65-F5344CB8AC3E}">
        <p14:creationId xmlns:p14="http://schemas.microsoft.com/office/powerpoint/2010/main" val="35561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2</a:t>
            </a:fld>
            <a:endParaRPr lang="en-US"/>
          </a:p>
        </p:txBody>
      </p:sp>
    </p:spTree>
    <p:extLst>
      <p:ext uri="{BB962C8B-B14F-4D97-AF65-F5344CB8AC3E}">
        <p14:creationId xmlns:p14="http://schemas.microsoft.com/office/powerpoint/2010/main" val="34225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3</a:t>
            </a:fld>
            <a:endParaRPr lang="en-US"/>
          </a:p>
        </p:txBody>
      </p:sp>
    </p:spTree>
    <p:extLst>
      <p:ext uri="{BB962C8B-B14F-4D97-AF65-F5344CB8AC3E}">
        <p14:creationId xmlns:p14="http://schemas.microsoft.com/office/powerpoint/2010/main" val="351732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4</a:t>
            </a:fld>
            <a:endParaRPr lang="en-US"/>
          </a:p>
        </p:txBody>
      </p:sp>
    </p:spTree>
    <p:extLst>
      <p:ext uri="{BB962C8B-B14F-4D97-AF65-F5344CB8AC3E}">
        <p14:creationId xmlns:p14="http://schemas.microsoft.com/office/powerpoint/2010/main" val="91964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5</a:t>
            </a:fld>
            <a:endParaRPr lang="en-US"/>
          </a:p>
        </p:txBody>
      </p:sp>
    </p:spTree>
    <p:extLst>
      <p:ext uri="{BB962C8B-B14F-4D97-AF65-F5344CB8AC3E}">
        <p14:creationId xmlns:p14="http://schemas.microsoft.com/office/powerpoint/2010/main" val="70628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D6EA-BFB4-46D9-AE29-A37DC2FD6823}" type="slidenum">
              <a:rPr lang="en-US" smtClean="0"/>
              <a:t>6</a:t>
            </a:fld>
            <a:endParaRPr lang="en-US"/>
          </a:p>
        </p:txBody>
      </p:sp>
    </p:spTree>
    <p:extLst>
      <p:ext uri="{BB962C8B-B14F-4D97-AF65-F5344CB8AC3E}">
        <p14:creationId xmlns:p14="http://schemas.microsoft.com/office/powerpoint/2010/main" val="345359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provides that each MBTA Community must have a multi-family district of “reasonable size” in which multi-family housing is permitted as of right. </a:t>
            </a:r>
          </a:p>
        </p:txBody>
      </p:sp>
      <p:sp>
        <p:nvSpPr>
          <p:cNvPr id="4" name="Slide Number Placeholder 3"/>
          <p:cNvSpPr>
            <a:spLocks noGrp="1"/>
          </p:cNvSpPr>
          <p:nvPr>
            <p:ph type="sldNum" sz="quarter" idx="5"/>
          </p:nvPr>
        </p:nvSpPr>
        <p:spPr/>
        <p:txBody>
          <a:bodyPr/>
          <a:lstStyle/>
          <a:p>
            <a:fld id="{51E8D6EA-BFB4-46D9-AE29-A37DC2FD6823}" type="slidenum">
              <a:rPr lang="en-US" smtClean="0"/>
              <a:t>9</a:t>
            </a:fld>
            <a:endParaRPr lang="en-US"/>
          </a:p>
        </p:txBody>
      </p:sp>
    </p:spTree>
    <p:extLst>
      <p:ext uri="{BB962C8B-B14F-4D97-AF65-F5344CB8AC3E}">
        <p14:creationId xmlns:p14="http://schemas.microsoft.com/office/powerpoint/2010/main" val="68609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E8D6EA-BFB4-46D9-AE29-A37DC2FD6823}" type="slidenum">
              <a:rPr lang="en-US" smtClean="0"/>
              <a:t>10</a:t>
            </a:fld>
            <a:endParaRPr lang="en-US"/>
          </a:p>
        </p:txBody>
      </p:sp>
    </p:spTree>
    <p:extLst>
      <p:ext uri="{BB962C8B-B14F-4D97-AF65-F5344CB8AC3E}">
        <p14:creationId xmlns:p14="http://schemas.microsoft.com/office/powerpoint/2010/main" val="363053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62794" rtl="0" eaLnBrk="1" fontAlgn="auto" latinLnBrk="0" hangingPunct="1">
              <a:lnSpc>
                <a:spcPct val="100000"/>
              </a:lnSpc>
              <a:spcBef>
                <a:spcPts val="0"/>
              </a:spcBef>
              <a:spcAft>
                <a:spcPts val="0"/>
              </a:spcAft>
              <a:buClrTx/>
              <a:buSzTx/>
              <a:buFontTx/>
              <a:buNone/>
              <a:tabLst/>
              <a:defRPr/>
            </a:pPr>
            <a:endParaRPr lang="en-US" sz="19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E8D6EA-BFB4-46D9-AE29-A37DC2FD6823}" type="slidenum">
              <a:rPr lang="en-US" smtClean="0"/>
              <a:t>11</a:t>
            </a:fld>
            <a:endParaRPr lang="en-US"/>
          </a:p>
        </p:txBody>
      </p:sp>
    </p:spTree>
    <p:extLst>
      <p:ext uri="{BB962C8B-B14F-4D97-AF65-F5344CB8AC3E}">
        <p14:creationId xmlns:p14="http://schemas.microsoft.com/office/powerpoint/2010/main" val="215544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4" y="4663440"/>
            <a:ext cx="10241281" cy="2103120"/>
          </a:xfrm>
        </p:spPr>
        <p:txBody>
          <a:bodyPr/>
          <a:lstStyle>
            <a:lvl1pPr marL="0" indent="0" algn="ctr">
              <a:buNone/>
              <a:defRPr>
                <a:solidFill>
                  <a:schemeClr val="tx1">
                    <a:tint val="75000"/>
                  </a:schemeClr>
                </a:solidFill>
              </a:defRPr>
            </a:lvl1pPr>
            <a:lvl2pPr marL="731395" indent="0" algn="ctr">
              <a:buNone/>
              <a:defRPr>
                <a:solidFill>
                  <a:schemeClr val="tx1">
                    <a:tint val="75000"/>
                  </a:schemeClr>
                </a:solidFill>
              </a:defRPr>
            </a:lvl2pPr>
            <a:lvl3pPr marL="1462794" indent="0" algn="ctr">
              <a:buNone/>
              <a:defRPr>
                <a:solidFill>
                  <a:schemeClr val="tx1">
                    <a:tint val="75000"/>
                  </a:schemeClr>
                </a:solidFill>
              </a:defRPr>
            </a:lvl3pPr>
            <a:lvl4pPr marL="2194192" indent="0" algn="ctr">
              <a:buNone/>
              <a:defRPr>
                <a:solidFill>
                  <a:schemeClr val="tx1">
                    <a:tint val="75000"/>
                  </a:schemeClr>
                </a:solidFill>
              </a:defRPr>
            </a:lvl4pPr>
            <a:lvl5pPr marL="2925587" indent="0" algn="ctr">
              <a:buNone/>
              <a:defRPr>
                <a:solidFill>
                  <a:schemeClr val="tx1">
                    <a:tint val="75000"/>
                  </a:schemeClr>
                </a:solidFill>
              </a:defRPr>
            </a:lvl5pPr>
            <a:lvl6pPr marL="3656984" indent="0" algn="ctr">
              <a:buNone/>
              <a:defRPr>
                <a:solidFill>
                  <a:schemeClr val="tx1">
                    <a:tint val="75000"/>
                  </a:schemeClr>
                </a:solidFill>
              </a:defRPr>
            </a:lvl6pPr>
            <a:lvl7pPr marL="4388381" indent="0" algn="ctr">
              <a:buNone/>
              <a:defRPr>
                <a:solidFill>
                  <a:schemeClr val="tx1">
                    <a:tint val="75000"/>
                  </a:schemeClr>
                </a:solidFill>
              </a:defRPr>
            </a:lvl7pPr>
            <a:lvl8pPr marL="5119780" indent="0" algn="ctr">
              <a:buNone/>
              <a:defRPr>
                <a:solidFill>
                  <a:schemeClr val="tx1">
                    <a:tint val="75000"/>
                  </a:schemeClr>
                </a:solidFill>
              </a:defRPr>
            </a:lvl8pPr>
            <a:lvl9pPr marL="5851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1520" y="7821934"/>
            <a:ext cx="3413760" cy="438150"/>
          </a:xfrm>
        </p:spPr>
        <p:txBody>
          <a:bodyPr/>
          <a:lstStyle/>
          <a:p>
            <a:r>
              <a:rPr lang="en-US"/>
              <a:t>10/4/20</a:t>
            </a:r>
          </a:p>
        </p:txBody>
      </p:sp>
      <p:sp>
        <p:nvSpPr>
          <p:cNvPr id="5" name="Footer Placeholder 4"/>
          <p:cNvSpPr>
            <a:spLocks noGrp="1"/>
          </p:cNvSpPr>
          <p:nvPr>
            <p:ph type="ftr" sz="quarter" idx="11"/>
          </p:nvPr>
        </p:nvSpPr>
        <p:spPr>
          <a:xfrm>
            <a:off x="4998724" y="7821934"/>
            <a:ext cx="4632961" cy="438150"/>
          </a:xfrm>
        </p:spPr>
        <p:txBody>
          <a:bodyPr/>
          <a:lstStyle>
            <a:lvl1pPr>
              <a:defRPr sz="1300" b="1">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10485121" y="7821934"/>
            <a:ext cx="3413760" cy="438150"/>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64813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7840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47654"/>
            <a:ext cx="3291840" cy="5265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247654"/>
            <a:ext cx="9631680" cy="52654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4821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2" y="4663440"/>
            <a:ext cx="10241281" cy="2103120"/>
          </a:xfrm>
        </p:spPr>
        <p:txBody>
          <a:bodyPr/>
          <a:lstStyle>
            <a:lvl1pPr marL="0" indent="0" algn="ctr">
              <a:buNone/>
              <a:defRPr>
                <a:solidFill>
                  <a:schemeClr val="tx1">
                    <a:tint val="75000"/>
                  </a:schemeClr>
                </a:solidFill>
              </a:defRPr>
            </a:lvl1pPr>
            <a:lvl2pPr marL="731455" indent="0" algn="ctr">
              <a:buNone/>
              <a:defRPr>
                <a:solidFill>
                  <a:schemeClr val="tx1">
                    <a:tint val="75000"/>
                  </a:schemeClr>
                </a:solidFill>
              </a:defRPr>
            </a:lvl2pPr>
            <a:lvl3pPr marL="1462910" indent="0" algn="ctr">
              <a:buNone/>
              <a:defRPr>
                <a:solidFill>
                  <a:schemeClr val="tx1">
                    <a:tint val="75000"/>
                  </a:schemeClr>
                </a:solidFill>
              </a:defRPr>
            </a:lvl3pPr>
            <a:lvl4pPr marL="2194367" indent="0" algn="ctr">
              <a:buNone/>
              <a:defRPr>
                <a:solidFill>
                  <a:schemeClr val="tx1">
                    <a:tint val="75000"/>
                  </a:schemeClr>
                </a:solidFill>
              </a:defRPr>
            </a:lvl4pPr>
            <a:lvl5pPr marL="2925821" indent="0" algn="ctr">
              <a:buNone/>
              <a:defRPr>
                <a:solidFill>
                  <a:schemeClr val="tx1">
                    <a:tint val="75000"/>
                  </a:schemeClr>
                </a:solidFill>
              </a:defRPr>
            </a:lvl5pPr>
            <a:lvl6pPr marL="3657277" indent="0" algn="ctr">
              <a:buNone/>
              <a:defRPr>
                <a:solidFill>
                  <a:schemeClr val="tx1">
                    <a:tint val="75000"/>
                  </a:schemeClr>
                </a:solidFill>
              </a:defRPr>
            </a:lvl6pPr>
            <a:lvl7pPr marL="4388732" indent="0" algn="ctr">
              <a:buNone/>
              <a:defRPr>
                <a:solidFill>
                  <a:schemeClr val="tx1">
                    <a:tint val="75000"/>
                  </a:schemeClr>
                </a:solidFill>
              </a:defRPr>
            </a:lvl7pPr>
            <a:lvl8pPr marL="5120188" indent="0" algn="ctr">
              <a:buNone/>
              <a:defRPr>
                <a:solidFill>
                  <a:schemeClr val="tx1">
                    <a:tint val="75000"/>
                  </a:schemeClr>
                </a:solidFill>
              </a:defRPr>
            </a:lvl8pPr>
            <a:lvl9pPr marL="5851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1520" y="7821933"/>
            <a:ext cx="3413760" cy="438150"/>
          </a:xfrm>
        </p:spPr>
        <p:txBody>
          <a:bodyPr/>
          <a:lstStyle/>
          <a:p>
            <a:r>
              <a:rPr lang="en-US"/>
              <a:t>10/4/20</a:t>
            </a:r>
          </a:p>
        </p:txBody>
      </p:sp>
      <p:sp>
        <p:nvSpPr>
          <p:cNvPr id="5" name="Footer Placeholder 4"/>
          <p:cNvSpPr>
            <a:spLocks noGrp="1"/>
          </p:cNvSpPr>
          <p:nvPr>
            <p:ph type="ftr" sz="quarter" idx="11"/>
          </p:nvPr>
        </p:nvSpPr>
        <p:spPr>
          <a:xfrm>
            <a:off x="4998722" y="7821933"/>
            <a:ext cx="4632961" cy="438150"/>
          </a:xfrm>
        </p:spPr>
        <p:txBody>
          <a:bodyPr/>
          <a:lstStyle>
            <a:lvl1pPr>
              <a:defRPr sz="1300" b="1">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10485121" y="7821933"/>
            <a:ext cx="3413760" cy="438150"/>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7931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7565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3200">
                <a:solidFill>
                  <a:schemeClr val="tx1">
                    <a:tint val="75000"/>
                  </a:schemeClr>
                </a:solidFill>
              </a:defRPr>
            </a:lvl1pPr>
            <a:lvl2pPr marL="731455" indent="0">
              <a:buNone/>
              <a:defRPr sz="2900">
                <a:solidFill>
                  <a:schemeClr val="tx1">
                    <a:tint val="75000"/>
                  </a:schemeClr>
                </a:solidFill>
              </a:defRPr>
            </a:lvl2pPr>
            <a:lvl3pPr marL="1462910" indent="0">
              <a:buNone/>
              <a:defRPr sz="2500">
                <a:solidFill>
                  <a:schemeClr val="tx1">
                    <a:tint val="75000"/>
                  </a:schemeClr>
                </a:solidFill>
              </a:defRPr>
            </a:lvl3pPr>
            <a:lvl4pPr marL="2194367" indent="0">
              <a:buNone/>
              <a:defRPr sz="2300">
                <a:solidFill>
                  <a:schemeClr val="tx1">
                    <a:tint val="75000"/>
                  </a:schemeClr>
                </a:solidFill>
              </a:defRPr>
            </a:lvl4pPr>
            <a:lvl5pPr marL="2925821" indent="0">
              <a:buNone/>
              <a:defRPr sz="2300">
                <a:solidFill>
                  <a:schemeClr val="tx1">
                    <a:tint val="75000"/>
                  </a:schemeClr>
                </a:solidFill>
              </a:defRPr>
            </a:lvl5pPr>
            <a:lvl6pPr marL="3657277" indent="0">
              <a:buNone/>
              <a:defRPr sz="2300">
                <a:solidFill>
                  <a:schemeClr val="tx1">
                    <a:tint val="75000"/>
                  </a:schemeClr>
                </a:solidFill>
              </a:defRPr>
            </a:lvl6pPr>
            <a:lvl7pPr marL="4388732" indent="0">
              <a:buNone/>
              <a:defRPr sz="2300">
                <a:solidFill>
                  <a:schemeClr val="tx1">
                    <a:tint val="75000"/>
                  </a:schemeClr>
                </a:solidFill>
              </a:defRPr>
            </a:lvl7pPr>
            <a:lvl8pPr marL="5120188" indent="0">
              <a:buNone/>
              <a:defRPr sz="2300">
                <a:solidFill>
                  <a:schemeClr val="tx1">
                    <a:tint val="75000"/>
                  </a:schemeClr>
                </a:solidFill>
              </a:defRPr>
            </a:lvl8pPr>
            <a:lvl9pPr marL="5851644"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86734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440184"/>
            <a:ext cx="6461760" cy="4072890"/>
          </a:xfrm>
        </p:spPr>
        <p:txBody>
          <a:bodyPr/>
          <a:lstStyle>
            <a:lvl1pPr>
              <a:defRPr sz="3400"/>
            </a:lvl1pPr>
            <a:lvl2pPr>
              <a:defRPr sz="2900"/>
            </a:lvl2pPr>
            <a:lvl3pPr>
              <a:defRPr sz="2200"/>
            </a:lvl3pPr>
            <a:lvl4pPr>
              <a:defRPr sz="1900"/>
            </a:lvl4pPr>
            <a:lvl5pPr>
              <a:defRPr sz="14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440184"/>
            <a:ext cx="6461760" cy="4072890"/>
          </a:xfrm>
        </p:spPr>
        <p:txBody>
          <a:bodyPr>
            <a:normAutofit/>
          </a:bodyPr>
          <a:lstStyle>
            <a:lvl1pPr>
              <a:defRPr sz="3400"/>
            </a:lvl1pPr>
            <a:lvl2pPr>
              <a:defRPr sz="2900"/>
            </a:lvl2pPr>
            <a:lvl3pPr>
              <a:defRPr sz="2200"/>
            </a:lvl3pPr>
            <a:lvl4pPr>
              <a:defRPr sz="1900"/>
            </a:lvl4pPr>
            <a:lvl5pPr>
              <a:defRPr sz="14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80308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522" y="1842137"/>
            <a:ext cx="6464300" cy="767716"/>
          </a:xfrm>
        </p:spPr>
        <p:txBody>
          <a:bodyPr anchor="b">
            <a:normAutofit/>
          </a:bodyPr>
          <a:lstStyle>
            <a:lvl1pPr marL="0" indent="0">
              <a:buNone/>
              <a:defRPr sz="3400" b="1"/>
            </a:lvl1pPr>
            <a:lvl2pPr marL="731455" indent="0">
              <a:buNone/>
              <a:defRPr sz="3200" b="1"/>
            </a:lvl2pPr>
            <a:lvl3pPr marL="1462910" indent="0">
              <a:buNone/>
              <a:defRPr sz="2900" b="1"/>
            </a:lvl3pPr>
            <a:lvl4pPr marL="2194367" indent="0">
              <a:buNone/>
              <a:defRPr sz="2500" b="1"/>
            </a:lvl4pPr>
            <a:lvl5pPr marL="2925821" indent="0">
              <a:buNone/>
              <a:defRPr sz="2500" b="1"/>
            </a:lvl5pPr>
            <a:lvl6pPr marL="3657277" indent="0">
              <a:buNone/>
              <a:defRPr sz="2500" b="1"/>
            </a:lvl6pPr>
            <a:lvl7pPr marL="4388732" indent="0">
              <a:buNone/>
              <a:defRPr sz="2500" b="1"/>
            </a:lvl7pPr>
            <a:lvl8pPr marL="5120188" indent="0">
              <a:buNone/>
              <a:defRPr sz="2500" b="1"/>
            </a:lvl8pPr>
            <a:lvl9pPr marL="5851644" indent="0">
              <a:buNone/>
              <a:defRPr sz="2500" b="1"/>
            </a:lvl9pPr>
          </a:lstStyle>
          <a:p>
            <a:pPr lvl="0"/>
            <a:r>
              <a:rPr lang="en-US"/>
              <a:t>Click to edit Master text styles</a:t>
            </a:r>
          </a:p>
        </p:txBody>
      </p:sp>
      <p:sp>
        <p:nvSpPr>
          <p:cNvPr id="4" name="Content Placeholder 3"/>
          <p:cNvSpPr>
            <a:spLocks noGrp="1"/>
          </p:cNvSpPr>
          <p:nvPr>
            <p:ph sz="half" idx="2"/>
          </p:nvPr>
        </p:nvSpPr>
        <p:spPr>
          <a:xfrm>
            <a:off x="731522" y="2609850"/>
            <a:ext cx="6464300" cy="4741546"/>
          </a:xfrm>
        </p:spPr>
        <p:txBody>
          <a:bodyPr>
            <a:normAutofit/>
          </a:bodyPr>
          <a:lstStyle>
            <a:lvl1pPr>
              <a:defRPr sz="3400"/>
            </a:lvl1pPr>
            <a:lvl2pPr>
              <a:defRPr sz="2900"/>
            </a:lvl2pPr>
            <a:lvl3pPr>
              <a:defRPr sz="2200"/>
            </a:lvl3pPr>
            <a:lvl4pPr>
              <a:defRPr sz="1900"/>
            </a:lvl4pPr>
            <a:lvl5pPr>
              <a:defRPr sz="14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3" y="1842137"/>
            <a:ext cx="6466840" cy="767716"/>
          </a:xfrm>
        </p:spPr>
        <p:txBody>
          <a:bodyPr anchor="b">
            <a:normAutofit/>
          </a:bodyPr>
          <a:lstStyle>
            <a:lvl1pPr marL="0" indent="0">
              <a:buNone/>
              <a:defRPr sz="3400" b="1"/>
            </a:lvl1pPr>
            <a:lvl2pPr marL="731455" indent="0">
              <a:buNone/>
              <a:defRPr sz="3200" b="1"/>
            </a:lvl2pPr>
            <a:lvl3pPr marL="1462910" indent="0">
              <a:buNone/>
              <a:defRPr sz="2900" b="1"/>
            </a:lvl3pPr>
            <a:lvl4pPr marL="2194367" indent="0">
              <a:buNone/>
              <a:defRPr sz="2500" b="1"/>
            </a:lvl4pPr>
            <a:lvl5pPr marL="2925821" indent="0">
              <a:buNone/>
              <a:defRPr sz="2500" b="1"/>
            </a:lvl5pPr>
            <a:lvl6pPr marL="3657277" indent="0">
              <a:buNone/>
              <a:defRPr sz="2500" b="1"/>
            </a:lvl6pPr>
            <a:lvl7pPr marL="4388732" indent="0">
              <a:buNone/>
              <a:defRPr sz="2500" b="1"/>
            </a:lvl7pPr>
            <a:lvl8pPr marL="5120188" indent="0">
              <a:buNone/>
              <a:defRPr sz="2500" b="1"/>
            </a:lvl8pPr>
            <a:lvl9pPr marL="5851644" indent="0">
              <a:buNone/>
              <a:defRPr sz="2500" b="1"/>
            </a:lvl9pPr>
          </a:lstStyle>
          <a:p>
            <a:pPr lvl="0"/>
            <a:r>
              <a:rPr lang="en-US"/>
              <a:t>Click to edit Master text styles</a:t>
            </a:r>
          </a:p>
        </p:txBody>
      </p:sp>
      <p:sp>
        <p:nvSpPr>
          <p:cNvPr id="6" name="Content Placeholder 5"/>
          <p:cNvSpPr>
            <a:spLocks noGrp="1"/>
          </p:cNvSpPr>
          <p:nvPr>
            <p:ph sz="quarter" idx="4"/>
          </p:nvPr>
        </p:nvSpPr>
        <p:spPr>
          <a:xfrm>
            <a:off x="7432043" y="2609850"/>
            <a:ext cx="6466840" cy="4741546"/>
          </a:xfrm>
        </p:spPr>
        <p:txBody>
          <a:bodyPr>
            <a:normAutofit/>
          </a:bodyPr>
          <a:lstStyle>
            <a:lvl1pPr>
              <a:defRPr sz="3400"/>
            </a:lvl1pPr>
            <a:lvl2pPr>
              <a:defRPr sz="2900"/>
            </a:lvl2pPr>
            <a:lvl3pPr>
              <a:defRPr sz="2200"/>
            </a:lvl3pPr>
            <a:lvl4pPr>
              <a:defRPr sz="1900"/>
            </a:lvl4pPr>
            <a:lvl5pPr>
              <a:defRPr sz="14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10/4/20</a:t>
            </a:r>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81025" y="91441"/>
            <a:ext cx="13717859" cy="914400"/>
          </a:xfrm>
        </p:spPr>
        <p:txBody>
          <a:bodyPr/>
          <a:lstStyle/>
          <a:p>
            <a:r>
              <a:rPr lang="en-US"/>
              <a:t>Click to edit Master title style</a:t>
            </a:r>
          </a:p>
        </p:txBody>
      </p:sp>
    </p:spTree>
    <p:extLst>
      <p:ext uri="{BB962C8B-B14F-4D97-AF65-F5344CB8AC3E}">
        <p14:creationId xmlns:p14="http://schemas.microsoft.com/office/powerpoint/2010/main" val="230219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10/4/20</a:t>
            </a:r>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73071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10/4/20</a:t>
            </a:r>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10473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5" y="327662"/>
            <a:ext cx="4813300" cy="1394461"/>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5720080" y="327664"/>
            <a:ext cx="8178800" cy="7023736"/>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5" y="1722124"/>
            <a:ext cx="4813300" cy="5629276"/>
          </a:xfrm>
        </p:spPr>
        <p:txBody>
          <a:bodyPr/>
          <a:lstStyle>
            <a:lvl1pPr marL="0" indent="0">
              <a:buNone/>
              <a:defRPr sz="2300"/>
            </a:lvl1pPr>
            <a:lvl2pPr marL="731455" indent="0">
              <a:buNone/>
              <a:defRPr sz="1900"/>
            </a:lvl2pPr>
            <a:lvl3pPr marL="1462910" indent="0">
              <a:buNone/>
              <a:defRPr sz="1600"/>
            </a:lvl3pPr>
            <a:lvl4pPr marL="2194367" indent="0">
              <a:buNone/>
              <a:defRPr sz="1400"/>
            </a:lvl4pPr>
            <a:lvl5pPr marL="2925821" indent="0">
              <a:buNone/>
              <a:defRPr sz="1400"/>
            </a:lvl5pPr>
            <a:lvl6pPr marL="3657277" indent="0">
              <a:buNone/>
              <a:defRPr sz="1400"/>
            </a:lvl6pPr>
            <a:lvl7pPr marL="4388732" indent="0">
              <a:buNone/>
              <a:defRPr sz="1400"/>
            </a:lvl7pPr>
            <a:lvl8pPr marL="5120188" indent="0">
              <a:buNone/>
              <a:defRPr sz="1400"/>
            </a:lvl8pPr>
            <a:lvl9pPr marL="5851644"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4299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8390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2" y="5760723"/>
            <a:ext cx="8778240" cy="680087"/>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2867662" y="735330"/>
            <a:ext cx="8778240" cy="4937760"/>
          </a:xfrm>
        </p:spPr>
        <p:txBody>
          <a:bodyPr/>
          <a:lstStyle>
            <a:lvl1pPr marL="0" indent="0">
              <a:buNone/>
              <a:defRPr sz="5200"/>
            </a:lvl1pPr>
            <a:lvl2pPr marL="731455" indent="0">
              <a:buNone/>
              <a:defRPr sz="4400"/>
            </a:lvl2pPr>
            <a:lvl3pPr marL="1462910" indent="0">
              <a:buNone/>
              <a:defRPr sz="3800"/>
            </a:lvl3pPr>
            <a:lvl4pPr marL="2194367" indent="0">
              <a:buNone/>
              <a:defRPr sz="3200"/>
            </a:lvl4pPr>
            <a:lvl5pPr marL="2925821" indent="0">
              <a:buNone/>
              <a:defRPr sz="3200"/>
            </a:lvl5pPr>
            <a:lvl6pPr marL="3657277" indent="0">
              <a:buNone/>
              <a:defRPr sz="3200"/>
            </a:lvl6pPr>
            <a:lvl7pPr marL="4388732" indent="0">
              <a:buNone/>
              <a:defRPr sz="3200"/>
            </a:lvl7pPr>
            <a:lvl8pPr marL="5120188" indent="0">
              <a:buNone/>
              <a:defRPr sz="3200"/>
            </a:lvl8pPr>
            <a:lvl9pPr marL="5851644" indent="0">
              <a:buNone/>
              <a:defRPr sz="3200"/>
            </a:lvl9pPr>
          </a:lstStyle>
          <a:p>
            <a:endParaRPr lang="en-US"/>
          </a:p>
        </p:txBody>
      </p:sp>
      <p:sp>
        <p:nvSpPr>
          <p:cNvPr id="4" name="Text Placeholder 3"/>
          <p:cNvSpPr>
            <a:spLocks noGrp="1"/>
          </p:cNvSpPr>
          <p:nvPr>
            <p:ph type="body" sz="half" idx="2"/>
          </p:nvPr>
        </p:nvSpPr>
        <p:spPr>
          <a:xfrm>
            <a:off x="2867662" y="6440807"/>
            <a:ext cx="8778240" cy="965836"/>
          </a:xfrm>
        </p:spPr>
        <p:txBody>
          <a:bodyPr/>
          <a:lstStyle>
            <a:lvl1pPr marL="0" indent="0">
              <a:buNone/>
              <a:defRPr sz="2300"/>
            </a:lvl1pPr>
            <a:lvl2pPr marL="731455" indent="0">
              <a:buNone/>
              <a:defRPr sz="1900"/>
            </a:lvl2pPr>
            <a:lvl3pPr marL="1462910" indent="0">
              <a:buNone/>
              <a:defRPr sz="1600"/>
            </a:lvl3pPr>
            <a:lvl4pPr marL="2194367" indent="0">
              <a:buNone/>
              <a:defRPr sz="1400"/>
            </a:lvl4pPr>
            <a:lvl5pPr marL="2925821" indent="0">
              <a:buNone/>
              <a:defRPr sz="1400"/>
            </a:lvl5pPr>
            <a:lvl6pPr marL="3657277" indent="0">
              <a:buNone/>
              <a:defRPr sz="1400"/>
            </a:lvl6pPr>
            <a:lvl7pPr marL="4388732" indent="0">
              <a:buNone/>
              <a:defRPr sz="1400"/>
            </a:lvl7pPr>
            <a:lvl8pPr marL="5120188" indent="0">
              <a:buNone/>
              <a:defRPr sz="1400"/>
            </a:lvl8pPr>
            <a:lvl9pPr marL="5851644"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02943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571960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47652"/>
            <a:ext cx="3291840" cy="5265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247652"/>
            <a:ext cx="9631680" cy="52654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8210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3200">
                <a:solidFill>
                  <a:schemeClr val="tx1">
                    <a:tint val="75000"/>
                  </a:schemeClr>
                </a:solidFill>
              </a:defRPr>
            </a:lvl1pPr>
            <a:lvl2pPr marL="731395" indent="0">
              <a:buNone/>
              <a:defRPr sz="2900">
                <a:solidFill>
                  <a:schemeClr val="tx1">
                    <a:tint val="75000"/>
                  </a:schemeClr>
                </a:solidFill>
              </a:defRPr>
            </a:lvl2pPr>
            <a:lvl3pPr marL="1462794" indent="0">
              <a:buNone/>
              <a:defRPr sz="2500">
                <a:solidFill>
                  <a:schemeClr val="tx1">
                    <a:tint val="75000"/>
                  </a:schemeClr>
                </a:solidFill>
              </a:defRPr>
            </a:lvl3pPr>
            <a:lvl4pPr marL="2194192" indent="0">
              <a:buNone/>
              <a:defRPr sz="2300">
                <a:solidFill>
                  <a:schemeClr val="tx1">
                    <a:tint val="75000"/>
                  </a:schemeClr>
                </a:solidFill>
              </a:defRPr>
            </a:lvl4pPr>
            <a:lvl5pPr marL="2925587" indent="0">
              <a:buNone/>
              <a:defRPr sz="2300">
                <a:solidFill>
                  <a:schemeClr val="tx1">
                    <a:tint val="75000"/>
                  </a:schemeClr>
                </a:solidFill>
              </a:defRPr>
            </a:lvl5pPr>
            <a:lvl6pPr marL="3656984" indent="0">
              <a:buNone/>
              <a:defRPr sz="2300">
                <a:solidFill>
                  <a:schemeClr val="tx1">
                    <a:tint val="75000"/>
                  </a:schemeClr>
                </a:solidFill>
              </a:defRPr>
            </a:lvl6pPr>
            <a:lvl7pPr marL="4388381" indent="0">
              <a:buNone/>
              <a:defRPr sz="2300">
                <a:solidFill>
                  <a:schemeClr val="tx1">
                    <a:tint val="75000"/>
                  </a:schemeClr>
                </a:solidFill>
              </a:defRPr>
            </a:lvl7pPr>
            <a:lvl8pPr marL="5119780" indent="0">
              <a:buNone/>
              <a:defRPr sz="2300">
                <a:solidFill>
                  <a:schemeClr val="tx1">
                    <a:tint val="75000"/>
                  </a:schemeClr>
                </a:solidFill>
              </a:defRPr>
            </a:lvl8pPr>
            <a:lvl9pPr marL="585117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10/4/20</a:t>
            </a:r>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03451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440184"/>
            <a:ext cx="6461760" cy="4072890"/>
          </a:xfrm>
        </p:spPr>
        <p:txBody>
          <a:bodyPr/>
          <a:lstStyle>
            <a:lvl1pPr>
              <a:defRPr sz="3400"/>
            </a:lvl1pPr>
            <a:lvl2pPr>
              <a:defRPr sz="2900"/>
            </a:lvl2pPr>
            <a:lvl3pPr>
              <a:defRPr sz="2200"/>
            </a:lvl3pPr>
            <a:lvl4pPr>
              <a:defRPr sz="1900"/>
            </a:lvl4pPr>
            <a:lvl5pPr>
              <a:defRPr sz="14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440184"/>
            <a:ext cx="6461760" cy="4072890"/>
          </a:xfrm>
        </p:spPr>
        <p:txBody>
          <a:bodyPr>
            <a:normAutofit/>
          </a:bodyPr>
          <a:lstStyle>
            <a:lvl1pPr>
              <a:defRPr sz="3400"/>
            </a:lvl1pPr>
            <a:lvl2pPr>
              <a:defRPr sz="2900"/>
            </a:lvl2pPr>
            <a:lvl3pPr>
              <a:defRPr sz="2200"/>
            </a:lvl3pPr>
            <a:lvl4pPr>
              <a:defRPr sz="1900"/>
            </a:lvl4pPr>
            <a:lvl5pPr>
              <a:defRPr sz="14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54865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523" y="1842137"/>
            <a:ext cx="6464300" cy="767716"/>
          </a:xfrm>
        </p:spPr>
        <p:txBody>
          <a:bodyPr anchor="b">
            <a:normAutofit/>
          </a:bodyPr>
          <a:lstStyle>
            <a:lvl1pPr marL="0" indent="0">
              <a:buNone/>
              <a:defRPr sz="3400" b="1"/>
            </a:lvl1pPr>
            <a:lvl2pPr marL="731395" indent="0">
              <a:buNone/>
              <a:defRPr sz="3200" b="1"/>
            </a:lvl2pPr>
            <a:lvl3pPr marL="1462794" indent="0">
              <a:buNone/>
              <a:defRPr sz="2900" b="1"/>
            </a:lvl3pPr>
            <a:lvl4pPr marL="2194192" indent="0">
              <a:buNone/>
              <a:defRPr sz="2500" b="1"/>
            </a:lvl4pPr>
            <a:lvl5pPr marL="2925587" indent="0">
              <a:buNone/>
              <a:defRPr sz="2500" b="1"/>
            </a:lvl5pPr>
            <a:lvl6pPr marL="3656984" indent="0">
              <a:buNone/>
              <a:defRPr sz="2500" b="1"/>
            </a:lvl6pPr>
            <a:lvl7pPr marL="4388381" indent="0">
              <a:buNone/>
              <a:defRPr sz="2500" b="1"/>
            </a:lvl7pPr>
            <a:lvl8pPr marL="5119780" indent="0">
              <a:buNone/>
              <a:defRPr sz="2500" b="1"/>
            </a:lvl8pPr>
            <a:lvl9pPr marL="5851176" indent="0">
              <a:buNone/>
              <a:defRPr sz="2500" b="1"/>
            </a:lvl9pPr>
          </a:lstStyle>
          <a:p>
            <a:pPr lvl="0"/>
            <a:r>
              <a:rPr lang="en-US"/>
              <a:t>Click to edit Master text styles</a:t>
            </a:r>
          </a:p>
        </p:txBody>
      </p:sp>
      <p:sp>
        <p:nvSpPr>
          <p:cNvPr id="4" name="Content Placeholder 3"/>
          <p:cNvSpPr>
            <a:spLocks noGrp="1"/>
          </p:cNvSpPr>
          <p:nvPr>
            <p:ph sz="half" idx="2"/>
          </p:nvPr>
        </p:nvSpPr>
        <p:spPr>
          <a:xfrm>
            <a:off x="731523" y="2609850"/>
            <a:ext cx="6464300" cy="4741546"/>
          </a:xfrm>
        </p:spPr>
        <p:txBody>
          <a:bodyPr>
            <a:normAutofit/>
          </a:bodyPr>
          <a:lstStyle>
            <a:lvl1pPr>
              <a:defRPr sz="3400"/>
            </a:lvl1pPr>
            <a:lvl2pPr>
              <a:defRPr sz="2900"/>
            </a:lvl2pPr>
            <a:lvl3pPr>
              <a:defRPr sz="2200"/>
            </a:lvl3pPr>
            <a:lvl4pPr>
              <a:defRPr sz="1900"/>
            </a:lvl4pPr>
            <a:lvl5pPr>
              <a:defRPr sz="14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3" y="1842137"/>
            <a:ext cx="6466840" cy="767716"/>
          </a:xfrm>
        </p:spPr>
        <p:txBody>
          <a:bodyPr anchor="b">
            <a:normAutofit/>
          </a:bodyPr>
          <a:lstStyle>
            <a:lvl1pPr marL="0" indent="0">
              <a:buNone/>
              <a:defRPr sz="3400" b="1"/>
            </a:lvl1pPr>
            <a:lvl2pPr marL="731395" indent="0">
              <a:buNone/>
              <a:defRPr sz="3200" b="1"/>
            </a:lvl2pPr>
            <a:lvl3pPr marL="1462794" indent="0">
              <a:buNone/>
              <a:defRPr sz="2900" b="1"/>
            </a:lvl3pPr>
            <a:lvl4pPr marL="2194192" indent="0">
              <a:buNone/>
              <a:defRPr sz="2500" b="1"/>
            </a:lvl4pPr>
            <a:lvl5pPr marL="2925587" indent="0">
              <a:buNone/>
              <a:defRPr sz="2500" b="1"/>
            </a:lvl5pPr>
            <a:lvl6pPr marL="3656984" indent="0">
              <a:buNone/>
              <a:defRPr sz="2500" b="1"/>
            </a:lvl6pPr>
            <a:lvl7pPr marL="4388381" indent="0">
              <a:buNone/>
              <a:defRPr sz="2500" b="1"/>
            </a:lvl7pPr>
            <a:lvl8pPr marL="5119780" indent="0">
              <a:buNone/>
              <a:defRPr sz="2500" b="1"/>
            </a:lvl8pPr>
            <a:lvl9pPr marL="5851176" indent="0">
              <a:buNone/>
              <a:defRPr sz="2500" b="1"/>
            </a:lvl9pPr>
          </a:lstStyle>
          <a:p>
            <a:pPr lvl="0"/>
            <a:r>
              <a:rPr lang="en-US"/>
              <a:t>Click to edit Master text styles</a:t>
            </a:r>
          </a:p>
        </p:txBody>
      </p:sp>
      <p:sp>
        <p:nvSpPr>
          <p:cNvPr id="6" name="Content Placeholder 5"/>
          <p:cNvSpPr>
            <a:spLocks noGrp="1"/>
          </p:cNvSpPr>
          <p:nvPr>
            <p:ph sz="quarter" idx="4"/>
          </p:nvPr>
        </p:nvSpPr>
        <p:spPr>
          <a:xfrm>
            <a:off x="7432043" y="2609850"/>
            <a:ext cx="6466840" cy="4741546"/>
          </a:xfrm>
        </p:spPr>
        <p:txBody>
          <a:bodyPr>
            <a:normAutofit/>
          </a:bodyPr>
          <a:lstStyle>
            <a:lvl1pPr>
              <a:defRPr sz="3400"/>
            </a:lvl1pPr>
            <a:lvl2pPr>
              <a:defRPr sz="2900"/>
            </a:lvl2pPr>
            <a:lvl3pPr>
              <a:defRPr sz="2200"/>
            </a:lvl3pPr>
            <a:lvl4pPr>
              <a:defRPr sz="1900"/>
            </a:lvl4pPr>
            <a:lvl5pPr>
              <a:defRPr sz="14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10/4/20</a:t>
            </a:r>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81026" y="91441"/>
            <a:ext cx="13717859" cy="914400"/>
          </a:xfrm>
        </p:spPr>
        <p:txBody>
          <a:bodyPr/>
          <a:lstStyle/>
          <a:p>
            <a:r>
              <a:rPr lang="en-US"/>
              <a:t>Click to edit Master title style</a:t>
            </a:r>
          </a:p>
        </p:txBody>
      </p:sp>
    </p:spTree>
    <p:extLst>
      <p:ext uri="{BB962C8B-B14F-4D97-AF65-F5344CB8AC3E}">
        <p14:creationId xmlns:p14="http://schemas.microsoft.com/office/powerpoint/2010/main" val="16096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10/4/20</a:t>
            </a:r>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4459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10/4/20</a:t>
            </a:r>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5926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5" y="327664"/>
            <a:ext cx="4813300" cy="1394461"/>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5720080" y="327664"/>
            <a:ext cx="8178800" cy="7023736"/>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5" y="1722124"/>
            <a:ext cx="4813300" cy="5629276"/>
          </a:xfrm>
        </p:spPr>
        <p:txBody>
          <a:bodyPr/>
          <a:lstStyle>
            <a:lvl1pPr marL="0" indent="0">
              <a:buNone/>
              <a:defRPr sz="2300"/>
            </a:lvl1pPr>
            <a:lvl2pPr marL="731395" indent="0">
              <a:buNone/>
              <a:defRPr sz="1900"/>
            </a:lvl2pPr>
            <a:lvl3pPr marL="1462794" indent="0">
              <a:buNone/>
              <a:defRPr sz="1600"/>
            </a:lvl3pPr>
            <a:lvl4pPr marL="2194192" indent="0">
              <a:buNone/>
              <a:defRPr sz="1400"/>
            </a:lvl4pPr>
            <a:lvl5pPr marL="2925587" indent="0">
              <a:buNone/>
              <a:defRPr sz="1400"/>
            </a:lvl5pPr>
            <a:lvl6pPr marL="3656984" indent="0">
              <a:buNone/>
              <a:defRPr sz="1400"/>
            </a:lvl6pPr>
            <a:lvl7pPr marL="4388381" indent="0">
              <a:buNone/>
              <a:defRPr sz="1400"/>
            </a:lvl7pPr>
            <a:lvl8pPr marL="5119780" indent="0">
              <a:buNone/>
              <a:defRPr sz="1400"/>
            </a:lvl8pPr>
            <a:lvl9pPr marL="585117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60594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2" y="5760725"/>
            <a:ext cx="8778240" cy="680087"/>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2867662" y="735330"/>
            <a:ext cx="8778240" cy="4937760"/>
          </a:xfrm>
        </p:spPr>
        <p:txBody>
          <a:bodyPr/>
          <a:lstStyle>
            <a:lvl1pPr marL="0" indent="0">
              <a:buNone/>
              <a:defRPr sz="5200"/>
            </a:lvl1pPr>
            <a:lvl2pPr marL="731395" indent="0">
              <a:buNone/>
              <a:defRPr sz="4400"/>
            </a:lvl2pPr>
            <a:lvl3pPr marL="1462794" indent="0">
              <a:buNone/>
              <a:defRPr sz="3800"/>
            </a:lvl3pPr>
            <a:lvl4pPr marL="2194192" indent="0">
              <a:buNone/>
              <a:defRPr sz="3200"/>
            </a:lvl4pPr>
            <a:lvl5pPr marL="2925587" indent="0">
              <a:buNone/>
              <a:defRPr sz="3200"/>
            </a:lvl5pPr>
            <a:lvl6pPr marL="3656984" indent="0">
              <a:buNone/>
              <a:defRPr sz="3200"/>
            </a:lvl6pPr>
            <a:lvl7pPr marL="4388381" indent="0">
              <a:buNone/>
              <a:defRPr sz="3200"/>
            </a:lvl7pPr>
            <a:lvl8pPr marL="5119780" indent="0">
              <a:buNone/>
              <a:defRPr sz="3200"/>
            </a:lvl8pPr>
            <a:lvl9pPr marL="5851176" indent="0">
              <a:buNone/>
              <a:defRPr sz="3200"/>
            </a:lvl9pPr>
          </a:lstStyle>
          <a:p>
            <a:endParaRPr lang="en-US"/>
          </a:p>
        </p:txBody>
      </p:sp>
      <p:sp>
        <p:nvSpPr>
          <p:cNvPr id="4" name="Text Placeholder 3"/>
          <p:cNvSpPr>
            <a:spLocks noGrp="1"/>
          </p:cNvSpPr>
          <p:nvPr>
            <p:ph type="body" sz="half" idx="2"/>
          </p:nvPr>
        </p:nvSpPr>
        <p:spPr>
          <a:xfrm>
            <a:off x="2867662" y="6440807"/>
            <a:ext cx="8778240" cy="965836"/>
          </a:xfrm>
        </p:spPr>
        <p:txBody>
          <a:bodyPr/>
          <a:lstStyle>
            <a:lvl1pPr marL="0" indent="0">
              <a:buNone/>
              <a:defRPr sz="2300"/>
            </a:lvl1pPr>
            <a:lvl2pPr marL="731395" indent="0">
              <a:buNone/>
              <a:defRPr sz="1900"/>
            </a:lvl2pPr>
            <a:lvl3pPr marL="1462794" indent="0">
              <a:buNone/>
              <a:defRPr sz="1600"/>
            </a:lvl3pPr>
            <a:lvl4pPr marL="2194192" indent="0">
              <a:buNone/>
              <a:defRPr sz="1400"/>
            </a:lvl4pPr>
            <a:lvl5pPr marL="2925587" indent="0">
              <a:buNone/>
              <a:defRPr sz="1400"/>
            </a:lvl5pPr>
            <a:lvl6pPr marL="3656984" indent="0">
              <a:buNone/>
              <a:defRPr sz="1400"/>
            </a:lvl6pPr>
            <a:lvl7pPr marL="4388381" indent="0">
              <a:buNone/>
              <a:defRPr sz="1400"/>
            </a:lvl7pPr>
            <a:lvl8pPr marL="5119780" indent="0">
              <a:buNone/>
              <a:defRPr sz="1400"/>
            </a:lvl8pPr>
            <a:lvl9pPr marL="585117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10/4/20</a:t>
            </a:r>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03777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0"/>
            <a:ext cx="14630400" cy="109728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2" name="Title Placeholder 1"/>
          <p:cNvSpPr>
            <a:spLocks noGrp="1"/>
          </p:cNvSpPr>
          <p:nvPr>
            <p:ph type="title"/>
          </p:nvPr>
        </p:nvSpPr>
        <p:spPr>
          <a:xfrm>
            <a:off x="181026" y="91441"/>
            <a:ext cx="13717859" cy="914400"/>
          </a:xfrm>
          <a:prstGeom prst="rect">
            <a:avLst/>
          </a:prstGeom>
        </p:spPr>
        <p:txBody>
          <a:bodyPr vert="horz" lIns="146279" tIns="73139" rIns="146279" bIns="73139" rtlCol="0" anchor="ctr">
            <a:normAutofit/>
          </a:bodyPr>
          <a:lstStyle/>
          <a:p>
            <a:r>
              <a:rPr lang="en-US"/>
              <a:t>Click to edit Master title style</a:t>
            </a:r>
          </a:p>
        </p:txBody>
      </p:sp>
      <p:sp>
        <p:nvSpPr>
          <p:cNvPr id="3" name="Text Placeholder 2"/>
          <p:cNvSpPr>
            <a:spLocks noGrp="1"/>
          </p:cNvSpPr>
          <p:nvPr>
            <p:ph type="body" idx="1"/>
          </p:nvPr>
        </p:nvSpPr>
        <p:spPr>
          <a:xfrm>
            <a:off x="181022" y="1463041"/>
            <a:ext cx="14176891" cy="5888357"/>
          </a:xfrm>
          <a:prstGeom prst="rect">
            <a:avLst/>
          </a:prstGeom>
        </p:spPr>
        <p:txBody>
          <a:bodyPr vert="horz" lIns="146279" tIns="73139" rIns="146279" bIns="731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821934"/>
            <a:ext cx="3413760" cy="438150"/>
          </a:xfrm>
          <a:prstGeom prst="rect">
            <a:avLst/>
          </a:prstGeom>
        </p:spPr>
        <p:txBody>
          <a:bodyPr vert="horz" lIns="146279" tIns="73139" rIns="146279" bIns="73139" rtlCol="0" anchor="ctr"/>
          <a:lstStyle>
            <a:lvl1pPr algn="l">
              <a:defRPr sz="1100">
                <a:solidFill>
                  <a:schemeClr val="tx1">
                    <a:tint val="75000"/>
                  </a:schemeClr>
                </a:solidFill>
                <a:latin typeface="Gill Sans MT" pitchFamily="34" charset="0"/>
              </a:defRPr>
            </a:lvl1pPr>
          </a:lstStyle>
          <a:p>
            <a:r>
              <a:rPr lang="en-US"/>
              <a:t>10/4/20</a:t>
            </a:r>
          </a:p>
        </p:txBody>
      </p:sp>
      <p:sp>
        <p:nvSpPr>
          <p:cNvPr id="5" name="Footer Placeholder 4"/>
          <p:cNvSpPr>
            <a:spLocks noGrp="1"/>
          </p:cNvSpPr>
          <p:nvPr>
            <p:ph type="ftr" sz="quarter" idx="3"/>
          </p:nvPr>
        </p:nvSpPr>
        <p:spPr>
          <a:xfrm>
            <a:off x="4998724" y="7821934"/>
            <a:ext cx="4632961" cy="438150"/>
          </a:xfrm>
          <a:prstGeom prst="rect">
            <a:avLst/>
          </a:prstGeom>
        </p:spPr>
        <p:txBody>
          <a:bodyPr vert="horz" lIns="146279" tIns="73139" rIns="146279" bIns="73139" rtlCol="0" anchor="ctr"/>
          <a:lstStyle>
            <a:lvl1pPr algn="ctr">
              <a:defRPr sz="1300" b="1">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10485121" y="7821934"/>
            <a:ext cx="3413760" cy="438150"/>
          </a:xfrm>
          <a:prstGeom prst="rect">
            <a:avLst/>
          </a:prstGeom>
        </p:spPr>
        <p:txBody>
          <a:bodyPr vert="horz" lIns="146279" tIns="73139" rIns="146279" bIns="73139" rtlCol="0" anchor="ctr"/>
          <a:lstStyle>
            <a:lvl1pPr algn="r">
              <a:defRPr sz="11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626203" y="91440"/>
            <a:ext cx="9146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3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462794" rtl="0" eaLnBrk="1" latinLnBrk="0" hangingPunct="1">
        <a:spcBef>
          <a:spcPct val="0"/>
        </a:spcBef>
        <a:buNone/>
        <a:defRPr sz="3400" b="1" i="0" kern="1200" baseline="0">
          <a:solidFill>
            <a:schemeClr val="bg1"/>
          </a:solidFill>
          <a:latin typeface="Arial" panose="020B0604020202020204" pitchFamily="34" charset="0"/>
          <a:ea typeface="+mj-ea"/>
          <a:cs typeface="+mj-cs"/>
        </a:defRPr>
      </a:lvl1pPr>
    </p:titleStyle>
    <p:bodyStyle>
      <a:lvl1pPr marL="548548" indent="-548548" algn="l" defTabSz="1462794" rtl="0" eaLnBrk="1" latinLnBrk="0" hangingPunct="1">
        <a:spcBef>
          <a:spcPct val="20000"/>
        </a:spcBef>
        <a:buFont typeface="Arial" pitchFamily="34" charset="0"/>
        <a:buChar char="•"/>
        <a:defRPr sz="3400" kern="1200" baseline="0">
          <a:solidFill>
            <a:schemeClr val="tx1"/>
          </a:solidFill>
          <a:latin typeface="Calibri" panose="020F0502020204030204" pitchFamily="34" charset="0"/>
          <a:ea typeface="+mn-ea"/>
          <a:cs typeface="+mn-cs"/>
        </a:defRPr>
      </a:lvl1pPr>
      <a:lvl2pPr marL="1188518" indent="-457123" algn="l" defTabSz="1462794" rtl="0" eaLnBrk="1" latinLnBrk="0" hangingPunct="1">
        <a:spcBef>
          <a:spcPct val="20000"/>
        </a:spcBef>
        <a:buFont typeface="Arial" pitchFamily="34" charset="0"/>
        <a:buChar char="–"/>
        <a:defRPr sz="2900" kern="1200" baseline="0">
          <a:solidFill>
            <a:schemeClr val="tx1"/>
          </a:solidFill>
          <a:latin typeface="Calibri" panose="020F0502020204030204" pitchFamily="34" charset="0"/>
          <a:ea typeface="+mn-ea"/>
          <a:cs typeface="+mn-cs"/>
        </a:defRPr>
      </a:lvl2pPr>
      <a:lvl3pPr marL="1828492" indent="-365699" algn="l" defTabSz="1462794" rtl="0" eaLnBrk="1" latinLnBrk="0" hangingPunct="1">
        <a:spcBef>
          <a:spcPct val="20000"/>
        </a:spcBef>
        <a:buFont typeface="Arial" pitchFamily="34" charset="0"/>
        <a:buChar char="•"/>
        <a:defRPr sz="2200" kern="1200" baseline="0">
          <a:solidFill>
            <a:schemeClr val="tx1"/>
          </a:solidFill>
          <a:latin typeface="Calibri" panose="020F0502020204030204" pitchFamily="34" charset="0"/>
          <a:ea typeface="+mn-ea"/>
          <a:cs typeface="+mn-cs"/>
        </a:defRPr>
      </a:lvl3pPr>
      <a:lvl4pPr marL="2559888" indent="-365699" algn="l" defTabSz="1462794" rtl="0" eaLnBrk="1" latinLnBrk="0" hangingPunct="1">
        <a:spcBef>
          <a:spcPct val="20000"/>
        </a:spcBef>
        <a:buFont typeface="Arial" pitchFamily="34" charset="0"/>
        <a:buChar char="–"/>
        <a:defRPr sz="1900" kern="1200" baseline="0">
          <a:solidFill>
            <a:schemeClr val="tx1"/>
          </a:solidFill>
          <a:latin typeface="Calibri" panose="020F0502020204030204" pitchFamily="34" charset="0"/>
          <a:ea typeface="+mn-ea"/>
          <a:cs typeface="+mn-cs"/>
        </a:defRPr>
      </a:lvl4pPr>
      <a:lvl5pPr marL="3291287" indent="-365699" algn="l" defTabSz="1462794" rtl="0" eaLnBrk="1" latinLnBrk="0" hangingPunct="1">
        <a:spcBef>
          <a:spcPct val="20000"/>
        </a:spcBef>
        <a:buFont typeface="Arial" pitchFamily="34" charset="0"/>
        <a:buChar char="»"/>
        <a:defRPr sz="1400" kern="1200" baseline="0">
          <a:solidFill>
            <a:schemeClr val="tx1"/>
          </a:solidFill>
          <a:latin typeface="Calibri" panose="020F0502020204030204" pitchFamily="34" charset="0"/>
          <a:ea typeface="+mn-ea"/>
          <a:cs typeface="+mn-cs"/>
        </a:defRPr>
      </a:lvl5pPr>
      <a:lvl6pPr marL="4022683" indent="-365699" algn="l" defTabSz="146279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080" indent="-365699" algn="l" defTabSz="146279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476" indent="-365699" algn="l" defTabSz="146279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6872" indent="-365699" algn="l" defTabSz="146279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794" rtl="0" eaLnBrk="1" latinLnBrk="0" hangingPunct="1">
        <a:defRPr sz="2900" kern="1200">
          <a:solidFill>
            <a:schemeClr val="tx1"/>
          </a:solidFill>
          <a:latin typeface="+mn-lt"/>
          <a:ea typeface="+mn-ea"/>
          <a:cs typeface="+mn-cs"/>
        </a:defRPr>
      </a:lvl1pPr>
      <a:lvl2pPr marL="731395" algn="l" defTabSz="1462794" rtl="0" eaLnBrk="1" latinLnBrk="0" hangingPunct="1">
        <a:defRPr sz="2900" kern="1200">
          <a:solidFill>
            <a:schemeClr val="tx1"/>
          </a:solidFill>
          <a:latin typeface="+mn-lt"/>
          <a:ea typeface="+mn-ea"/>
          <a:cs typeface="+mn-cs"/>
        </a:defRPr>
      </a:lvl2pPr>
      <a:lvl3pPr marL="1462794" algn="l" defTabSz="1462794" rtl="0" eaLnBrk="1" latinLnBrk="0" hangingPunct="1">
        <a:defRPr sz="2900" kern="1200">
          <a:solidFill>
            <a:schemeClr val="tx1"/>
          </a:solidFill>
          <a:latin typeface="+mn-lt"/>
          <a:ea typeface="+mn-ea"/>
          <a:cs typeface="+mn-cs"/>
        </a:defRPr>
      </a:lvl3pPr>
      <a:lvl4pPr marL="2194192" algn="l" defTabSz="1462794" rtl="0" eaLnBrk="1" latinLnBrk="0" hangingPunct="1">
        <a:defRPr sz="2900" kern="1200">
          <a:solidFill>
            <a:schemeClr val="tx1"/>
          </a:solidFill>
          <a:latin typeface="+mn-lt"/>
          <a:ea typeface="+mn-ea"/>
          <a:cs typeface="+mn-cs"/>
        </a:defRPr>
      </a:lvl4pPr>
      <a:lvl5pPr marL="2925587" algn="l" defTabSz="1462794" rtl="0" eaLnBrk="1" latinLnBrk="0" hangingPunct="1">
        <a:defRPr sz="2900" kern="1200">
          <a:solidFill>
            <a:schemeClr val="tx1"/>
          </a:solidFill>
          <a:latin typeface="+mn-lt"/>
          <a:ea typeface="+mn-ea"/>
          <a:cs typeface="+mn-cs"/>
        </a:defRPr>
      </a:lvl5pPr>
      <a:lvl6pPr marL="3656984" algn="l" defTabSz="1462794" rtl="0" eaLnBrk="1" latinLnBrk="0" hangingPunct="1">
        <a:defRPr sz="2900" kern="1200">
          <a:solidFill>
            <a:schemeClr val="tx1"/>
          </a:solidFill>
          <a:latin typeface="+mn-lt"/>
          <a:ea typeface="+mn-ea"/>
          <a:cs typeface="+mn-cs"/>
        </a:defRPr>
      </a:lvl6pPr>
      <a:lvl7pPr marL="4388381" algn="l" defTabSz="1462794" rtl="0" eaLnBrk="1" latinLnBrk="0" hangingPunct="1">
        <a:defRPr sz="2900" kern="1200">
          <a:solidFill>
            <a:schemeClr val="tx1"/>
          </a:solidFill>
          <a:latin typeface="+mn-lt"/>
          <a:ea typeface="+mn-ea"/>
          <a:cs typeface="+mn-cs"/>
        </a:defRPr>
      </a:lvl7pPr>
      <a:lvl8pPr marL="5119780" algn="l" defTabSz="1462794" rtl="0" eaLnBrk="1" latinLnBrk="0" hangingPunct="1">
        <a:defRPr sz="2900" kern="1200">
          <a:solidFill>
            <a:schemeClr val="tx1"/>
          </a:solidFill>
          <a:latin typeface="+mn-lt"/>
          <a:ea typeface="+mn-ea"/>
          <a:cs typeface="+mn-cs"/>
        </a:defRPr>
      </a:lvl8pPr>
      <a:lvl9pPr marL="5851176" algn="l" defTabSz="146279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4630400" cy="109728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9736" tIns="54869" rIns="109736" bIns="54869" rtlCol="0" anchor="ctr"/>
          <a:lstStyle/>
          <a:p>
            <a:pPr algn="ctr"/>
            <a:endParaRPr lang="en-US"/>
          </a:p>
        </p:txBody>
      </p:sp>
      <p:sp>
        <p:nvSpPr>
          <p:cNvPr id="2" name="Title Placeholder 1"/>
          <p:cNvSpPr>
            <a:spLocks noGrp="1"/>
          </p:cNvSpPr>
          <p:nvPr>
            <p:ph type="title"/>
          </p:nvPr>
        </p:nvSpPr>
        <p:spPr>
          <a:xfrm>
            <a:off x="181025" y="91441"/>
            <a:ext cx="13717859" cy="914400"/>
          </a:xfrm>
          <a:prstGeom prst="rect">
            <a:avLst/>
          </a:prstGeom>
        </p:spPr>
        <p:txBody>
          <a:bodyPr vert="horz" lIns="146291" tIns="73145" rIns="146291" bIns="73145" rtlCol="0" anchor="ctr">
            <a:normAutofit/>
          </a:bodyPr>
          <a:lstStyle/>
          <a:p>
            <a:r>
              <a:rPr lang="en-US"/>
              <a:t>Click to edit Master title style</a:t>
            </a:r>
          </a:p>
        </p:txBody>
      </p:sp>
      <p:sp>
        <p:nvSpPr>
          <p:cNvPr id="3" name="Text Placeholder 2"/>
          <p:cNvSpPr>
            <a:spLocks noGrp="1"/>
          </p:cNvSpPr>
          <p:nvPr>
            <p:ph type="body" idx="1"/>
          </p:nvPr>
        </p:nvSpPr>
        <p:spPr>
          <a:xfrm>
            <a:off x="181022" y="1463041"/>
            <a:ext cx="14176891" cy="5888357"/>
          </a:xfrm>
          <a:prstGeom prst="rect">
            <a:avLst/>
          </a:prstGeom>
        </p:spPr>
        <p:txBody>
          <a:bodyPr vert="horz" lIns="146291" tIns="73145" rIns="146291" bIns="73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821933"/>
            <a:ext cx="3413760" cy="438150"/>
          </a:xfrm>
          <a:prstGeom prst="rect">
            <a:avLst/>
          </a:prstGeom>
        </p:spPr>
        <p:txBody>
          <a:bodyPr vert="horz" lIns="146291" tIns="73145" rIns="146291" bIns="73145" rtlCol="0" anchor="ctr"/>
          <a:lstStyle>
            <a:lvl1pPr algn="l">
              <a:defRPr sz="1100">
                <a:solidFill>
                  <a:schemeClr val="tx1">
                    <a:tint val="75000"/>
                  </a:schemeClr>
                </a:solidFill>
                <a:latin typeface="Gill Sans MT" pitchFamily="34" charset="0"/>
              </a:defRPr>
            </a:lvl1pPr>
          </a:lstStyle>
          <a:p>
            <a:r>
              <a:rPr lang="en-US"/>
              <a:t>10/4/20</a:t>
            </a:r>
          </a:p>
        </p:txBody>
      </p:sp>
      <p:sp>
        <p:nvSpPr>
          <p:cNvPr id="5" name="Footer Placeholder 4"/>
          <p:cNvSpPr>
            <a:spLocks noGrp="1"/>
          </p:cNvSpPr>
          <p:nvPr>
            <p:ph type="ftr" sz="quarter" idx="3"/>
          </p:nvPr>
        </p:nvSpPr>
        <p:spPr>
          <a:xfrm>
            <a:off x="4998722" y="7821933"/>
            <a:ext cx="4632961" cy="438150"/>
          </a:xfrm>
          <a:prstGeom prst="rect">
            <a:avLst/>
          </a:prstGeom>
        </p:spPr>
        <p:txBody>
          <a:bodyPr vert="horz" lIns="146291" tIns="73145" rIns="146291" bIns="73145" rtlCol="0" anchor="ctr"/>
          <a:lstStyle>
            <a:lvl1pPr algn="ctr">
              <a:defRPr sz="1300" b="1">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10485121" y="7821933"/>
            <a:ext cx="3413760" cy="438150"/>
          </a:xfrm>
          <a:prstGeom prst="rect">
            <a:avLst/>
          </a:prstGeom>
        </p:spPr>
        <p:txBody>
          <a:bodyPr vert="horz" lIns="146291" tIns="73145" rIns="146291" bIns="73145" rtlCol="0" anchor="ctr"/>
          <a:lstStyle>
            <a:lvl1pPr algn="r">
              <a:defRPr sz="11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626203" y="91440"/>
            <a:ext cx="9146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987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1462910" rtl="0" eaLnBrk="1" latinLnBrk="0" hangingPunct="1">
        <a:spcBef>
          <a:spcPct val="0"/>
        </a:spcBef>
        <a:buNone/>
        <a:defRPr sz="3400" kern="1200">
          <a:solidFill>
            <a:schemeClr val="bg1"/>
          </a:solidFill>
          <a:latin typeface="Gill Sans MT" pitchFamily="34" charset="0"/>
          <a:ea typeface="+mj-ea"/>
          <a:cs typeface="+mj-cs"/>
        </a:defRPr>
      </a:lvl1pPr>
    </p:titleStyle>
    <p:bodyStyle>
      <a:lvl1pPr marL="548592" indent="-548592" algn="l" defTabSz="1462910" rtl="0" eaLnBrk="1" latinLnBrk="0" hangingPunct="1">
        <a:spcBef>
          <a:spcPct val="20000"/>
        </a:spcBef>
        <a:buFont typeface="Arial" pitchFamily="34" charset="0"/>
        <a:buChar char="•"/>
        <a:defRPr sz="3400" kern="1200">
          <a:solidFill>
            <a:schemeClr val="tx1"/>
          </a:solidFill>
          <a:latin typeface="Gill Sans MT" pitchFamily="34" charset="0"/>
          <a:ea typeface="+mn-ea"/>
          <a:cs typeface="+mn-cs"/>
        </a:defRPr>
      </a:lvl1pPr>
      <a:lvl2pPr marL="1188614" indent="-457159" algn="l" defTabSz="1462910" rtl="0" eaLnBrk="1" latinLnBrk="0" hangingPunct="1">
        <a:spcBef>
          <a:spcPct val="20000"/>
        </a:spcBef>
        <a:buFont typeface="Arial" pitchFamily="34" charset="0"/>
        <a:buChar char="–"/>
        <a:defRPr sz="2900" kern="1200">
          <a:solidFill>
            <a:schemeClr val="tx1"/>
          </a:solidFill>
          <a:latin typeface="Gill Sans MT" pitchFamily="34" charset="0"/>
          <a:ea typeface="+mn-ea"/>
          <a:cs typeface="+mn-cs"/>
        </a:defRPr>
      </a:lvl2pPr>
      <a:lvl3pPr marL="1828638" indent="-365728" algn="l" defTabSz="1462910" rtl="0" eaLnBrk="1" latinLnBrk="0" hangingPunct="1">
        <a:spcBef>
          <a:spcPct val="20000"/>
        </a:spcBef>
        <a:buFont typeface="Arial" pitchFamily="34" charset="0"/>
        <a:buChar char="•"/>
        <a:defRPr sz="2200" kern="1200">
          <a:solidFill>
            <a:schemeClr val="tx1"/>
          </a:solidFill>
          <a:latin typeface="Gill Sans MT" pitchFamily="34" charset="0"/>
          <a:ea typeface="+mn-ea"/>
          <a:cs typeface="+mn-cs"/>
        </a:defRPr>
      </a:lvl3pPr>
      <a:lvl4pPr marL="2560093" indent="-365728" algn="l" defTabSz="1462910" rtl="0" eaLnBrk="1" latinLnBrk="0" hangingPunct="1">
        <a:spcBef>
          <a:spcPct val="20000"/>
        </a:spcBef>
        <a:buFont typeface="Arial" pitchFamily="34" charset="0"/>
        <a:buChar char="–"/>
        <a:defRPr sz="1900" kern="1200">
          <a:solidFill>
            <a:schemeClr val="tx1"/>
          </a:solidFill>
          <a:latin typeface="Gill Sans MT" pitchFamily="34" charset="0"/>
          <a:ea typeface="+mn-ea"/>
          <a:cs typeface="+mn-cs"/>
        </a:defRPr>
      </a:lvl4pPr>
      <a:lvl5pPr marL="3291551" indent="-365728" algn="l" defTabSz="1462910" rtl="0" eaLnBrk="1" latinLnBrk="0" hangingPunct="1">
        <a:spcBef>
          <a:spcPct val="20000"/>
        </a:spcBef>
        <a:buFont typeface="Arial" pitchFamily="34" charset="0"/>
        <a:buChar char="»"/>
        <a:defRPr sz="1400" kern="1200">
          <a:solidFill>
            <a:schemeClr val="tx1"/>
          </a:solidFill>
          <a:latin typeface="Gill Sans MT" pitchFamily="34" charset="0"/>
          <a:ea typeface="+mn-ea"/>
          <a:cs typeface="+mn-cs"/>
        </a:defRPr>
      </a:lvl5pPr>
      <a:lvl6pPr marL="4023005" indent="-365728" algn="l" defTabSz="14629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461" indent="-365728" algn="l" defTabSz="14629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15" indent="-365728" algn="l" defTabSz="14629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370" indent="-365728" algn="l" defTabSz="14629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10" rtl="0" eaLnBrk="1" latinLnBrk="0" hangingPunct="1">
        <a:defRPr sz="2900" kern="1200">
          <a:solidFill>
            <a:schemeClr val="tx1"/>
          </a:solidFill>
          <a:latin typeface="+mn-lt"/>
          <a:ea typeface="+mn-ea"/>
          <a:cs typeface="+mn-cs"/>
        </a:defRPr>
      </a:lvl1pPr>
      <a:lvl2pPr marL="731455" algn="l" defTabSz="1462910" rtl="0" eaLnBrk="1" latinLnBrk="0" hangingPunct="1">
        <a:defRPr sz="2900" kern="1200">
          <a:solidFill>
            <a:schemeClr val="tx1"/>
          </a:solidFill>
          <a:latin typeface="+mn-lt"/>
          <a:ea typeface="+mn-ea"/>
          <a:cs typeface="+mn-cs"/>
        </a:defRPr>
      </a:lvl2pPr>
      <a:lvl3pPr marL="1462910" algn="l" defTabSz="1462910" rtl="0" eaLnBrk="1" latinLnBrk="0" hangingPunct="1">
        <a:defRPr sz="2900" kern="1200">
          <a:solidFill>
            <a:schemeClr val="tx1"/>
          </a:solidFill>
          <a:latin typeface="+mn-lt"/>
          <a:ea typeface="+mn-ea"/>
          <a:cs typeface="+mn-cs"/>
        </a:defRPr>
      </a:lvl3pPr>
      <a:lvl4pPr marL="2194367" algn="l" defTabSz="1462910" rtl="0" eaLnBrk="1" latinLnBrk="0" hangingPunct="1">
        <a:defRPr sz="2900" kern="1200">
          <a:solidFill>
            <a:schemeClr val="tx1"/>
          </a:solidFill>
          <a:latin typeface="+mn-lt"/>
          <a:ea typeface="+mn-ea"/>
          <a:cs typeface="+mn-cs"/>
        </a:defRPr>
      </a:lvl4pPr>
      <a:lvl5pPr marL="2925821" algn="l" defTabSz="1462910" rtl="0" eaLnBrk="1" latinLnBrk="0" hangingPunct="1">
        <a:defRPr sz="2900" kern="1200">
          <a:solidFill>
            <a:schemeClr val="tx1"/>
          </a:solidFill>
          <a:latin typeface="+mn-lt"/>
          <a:ea typeface="+mn-ea"/>
          <a:cs typeface="+mn-cs"/>
        </a:defRPr>
      </a:lvl5pPr>
      <a:lvl6pPr marL="3657277" algn="l" defTabSz="1462910" rtl="0" eaLnBrk="1" latinLnBrk="0" hangingPunct="1">
        <a:defRPr sz="2900" kern="1200">
          <a:solidFill>
            <a:schemeClr val="tx1"/>
          </a:solidFill>
          <a:latin typeface="+mn-lt"/>
          <a:ea typeface="+mn-ea"/>
          <a:cs typeface="+mn-cs"/>
        </a:defRPr>
      </a:lvl6pPr>
      <a:lvl7pPr marL="4388732" algn="l" defTabSz="1462910" rtl="0" eaLnBrk="1" latinLnBrk="0" hangingPunct="1">
        <a:defRPr sz="2900" kern="1200">
          <a:solidFill>
            <a:schemeClr val="tx1"/>
          </a:solidFill>
          <a:latin typeface="+mn-lt"/>
          <a:ea typeface="+mn-ea"/>
          <a:cs typeface="+mn-cs"/>
        </a:defRPr>
      </a:lvl7pPr>
      <a:lvl8pPr marL="5120188" algn="l" defTabSz="1462910" rtl="0" eaLnBrk="1" latinLnBrk="0" hangingPunct="1">
        <a:defRPr sz="2900" kern="1200">
          <a:solidFill>
            <a:schemeClr val="tx1"/>
          </a:solidFill>
          <a:latin typeface="+mn-lt"/>
          <a:ea typeface="+mn-ea"/>
          <a:cs typeface="+mn-cs"/>
        </a:defRPr>
      </a:lvl8pPr>
      <a:lvl9pPr marL="5851644" algn="l" defTabSz="146291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housingtoolbox.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ss.gov/info-details/multi-family-zoning-requirement-for-mbta-communitie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5038"/>
            <a:ext cx="14630400" cy="447314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1873990"/>
            <a:ext cx="12435840" cy="2364377"/>
          </a:xfrm>
        </p:spPr>
        <p:txBody>
          <a:bodyPr>
            <a:normAutofit fontScale="90000"/>
          </a:bodyPr>
          <a:lstStyle/>
          <a:p>
            <a:pPr algn="ctr"/>
            <a:br>
              <a:rPr lang="en-US" sz="5800" b="1" dirty="0">
                <a:latin typeface="+mj-lt"/>
                <a:cs typeface="Arial" panose="020B0604020202020204" pitchFamily="34" charset="0"/>
              </a:rPr>
            </a:br>
            <a:r>
              <a:rPr lang="en-US" sz="5800" b="1" dirty="0">
                <a:latin typeface="+mj-lt"/>
                <a:cs typeface="Arial" panose="020B0604020202020204" pitchFamily="34" charset="0"/>
              </a:rPr>
              <a:t>New Multifamily Zoning Requirement for </a:t>
            </a:r>
            <a:r>
              <a:rPr lang="en-US" sz="5800" dirty="0">
                <a:latin typeface="+mj-lt"/>
                <a:cs typeface="Arial" panose="020B0604020202020204" pitchFamily="34" charset="0"/>
              </a:rPr>
              <a:t>MBTA Communities</a:t>
            </a:r>
            <a:br>
              <a:rPr lang="en-US" sz="5800" b="1" dirty="0">
                <a:latin typeface="+mj-lt"/>
                <a:cs typeface="Arial" panose="020B0604020202020204" pitchFamily="34" charset="0"/>
              </a:rPr>
            </a:br>
            <a:r>
              <a:rPr lang="en-US" sz="5800" b="1" dirty="0">
                <a:latin typeface="+mj-lt"/>
                <a:cs typeface="Arial" panose="020B0604020202020204" pitchFamily="34" charset="0"/>
              </a:rPr>
              <a:t> </a:t>
            </a:r>
          </a:p>
        </p:txBody>
      </p:sp>
    </p:spTree>
    <p:extLst>
      <p:ext uri="{BB962C8B-B14F-4D97-AF65-F5344CB8AC3E}">
        <p14:creationId xmlns:p14="http://schemas.microsoft.com/office/powerpoint/2010/main" val="206701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j-lt"/>
              </a:rPr>
              <a:t>Reasonable Size: Land Area &amp; Unit Capacity </a:t>
            </a:r>
          </a:p>
        </p:txBody>
      </p:sp>
      <p:sp>
        <p:nvSpPr>
          <p:cNvPr id="8" name="Slide Number Placeholder 7"/>
          <p:cNvSpPr>
            <a:spLocks noGrp="1"/>
          </p:cNvSpPr>
          <p:nvPr>
            <p:ph type="sldNum" sz="quarter" idx="12"/>
          </p:nvPr>
        </p:nvSpPr>
        <p:spPr/>
        <p:txBody>
          <a:bodyPr/>
          <a:lstStyle/>
          <a:p>
            <a:fld id="{48F239AC-B64B-47D9-9A99-24B0D39D1C15}" type="slidenum">
              <a:rPr lang="en-US" smtClean="0"/>
              <a:t>9</a:t>
            </a:fld>
            <a:endParaRPr lang="en-US"/>
          </a:p>
        </p:txBody>
      </p:sp>
      <p:graphicFrame>
        <p:nvGraphicFramePr>
          <p:cNvPr id="4" name="Table 3"/>
          <p:cNvGraphicFramePr>
            <a:graphicFrameLocks noGrp="1"/>
          </p:cNvGraphicFramePr>
          <p:nvPr/>
        </p:nvGraphicFramePr>
        <p:xfrm>
          <a:off x="9266548" y="7663992"/>
          <a:ext cx="208280" cy="533400"/>
        </p:xfrm>
        <a:graphic>
          <a:graphicData uri="http://schemas.openxmlformats.org/drawingml/2006/table">
            <a:tbl>
              <a:tblPr/>
              <a:tblGrid>
                <a:gridCol w="208280">
                  <a:extLst>
                    <a:ext uri="{9D8B030D-6E8A-4147-A177-3AD203B41FA5}">
                      <a16:colId xmlns:a16="http://schemas.microsoft.com/office/drawing/2014/main" val="1118829295"/>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3043700544"/>
                  </a:ext>
                </a:extLst>
              </a:tr>
            </a:tbl>
          </a:graphicData>
        </a:graphic>
      </p:graphicFrame>
      <p:sp>
        <p:nvSpPr>
          <p:cNvPr id="10" name="Subtitle 2"/>
          <p:cNvSpPr txBox="1">
            <a:spLocks/>
          </p:cNvSpPr>
          <p:nvPr/>
        </p:nvSpPr>
        <p:spPr>
          <a:xfrm>
            <a:off x="0" y="1147323"/>
            <a:ext cx="14630400" cy="4069167"/>
          </a:xfrm>
          <a:prstGeom prst="rect">
            <a:avLst/>
          </a:prstGeom>
        </p:spPr>
        <p:txBody>
          <a:bodyPr vert="horz" lIns="146279" tIns="73139" rIns="146279" bIns="73139" rtlCol="0" anchor="t">
            <a:normAutofit fontScale="92500"/>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dirty="0">
                <a:latin typeface="Calibri"/>
                <a:cs typeface="Calibri"/>
              </a:rPr>
              <a:t>DHCD issued preliminary guidance on January 29, 2021. The preliminary guidance provided that MBTA Communities will be deemed to be in compliance with this new section until more detailed compliance criteria are established. These draft guidelines propose those compliance criteria.</a:t>
            </a:r>
          </a:p>
          <a:p>
            <a:pPr marL="456565" indent="-456565"/>
            <a:r>
              <a:rPr lang="en-US" dirty="0">
                <a:latin typeface="Calibri"/>
                <a:cs typeface="Calibri"/>
              </a:rPr>
              <a:t>The draft guidelines outline a two-part test to determine reasonable size: </a:t>
            </a:r>
          </a:p>
          <a:p>
            <a:pPr marL="989965" lvl="1" indent="-457200">
              <a:buFont typeface="+mj-lt"/>
              <a:buAutoNum type="arabicPeriod"/>
            </a:pPr>
            <a:r>
              <a:rPr lang="en-US" b="1" dirty="0">
                <a:latin typeface="Calibri"/>
                <a:cs typeface="Calibri"/>
              </a:rPr>
              <a:t>Minimum Land Area</a:t>
            </a:r>
            <a:r>
              <a:rPr lang="en-US" dirty="0">
                <a:latin typeface="Calibri"/>
                <a:cs typeface="Calibri"/>
              </a:rPr>
              <a:t>: multi-family districts must comprise at least 50 acres of land—or approximately 1/10 of the land area within 0.5 mile of a transit station  -- with </a:t>
            </a:r>
            <a:r>
              <a:rPr lang="en-US" dirty="0">
                <a:latin typeface="Calibri"/>
                <a:ea typeface="Calibri" panose="020F0502020204030204" pitchFamily="34" charset="0"/>
                <a:cs typeface="Times New Roman"/>
              </a:rPr>
              <a:t>a </a:t>
            </a:r>
            <a:r>
              <a:rPr lang="en-US" b="1" dirty="0">
                <a:latin typeface="Calibri"/>
                <a:ea typeface="Calibri" panose="020F0502020204030204" pitchFamily="34" charset="0"/>
                <a:cs typeface="Times New Roman"/>
              </a:rPr>
              <a:t>minimum gross density of 15 units per acre</a:t>
            </a:r>
            <a:r>
              <a:rPr lang="en-US" dirty="0">
                <a:latin typeface="Calibri"/>
                <a:ea typeface="Calibri" panose="020F0502020204030204" pitchFamily="34" charset="0"/>
                <a:cs typeface="Times New Roman"/>
              </a:rPr>
              <a:t>, subject to any further limitations imposed by relevant aspects of the state environmental code. </a:t>
            </a:r>
            <a:endParaRPr lang="en-US" dirty="0">
              <a:latin typeface="Calibri"/>
              <a:cs typeface="Calibri"/>
            </a:endParaRPr>
          </a:p>
          <a:p>
            <a:pPr marL="989965" lvl="1" indent="-457200">
              <a:buFont typeface="+mj-lt"/>
              <a:buAutoNum type="arabicPeriod"/>
            </a:pPr>
            <a:r>
              <a:rPr lang="en-US" b="1" dirty="0">
                <a:latin typeface="Calibri"/>
                <a:cs typeface="Calibri"/>
              </a:rPr>
              <a:t>Minimum Multi-Family Unit Capacity</a:t>
            </a:r>
            <a:r>
              <a:rPr lang="en-US" dirty="0">
                <a:latin typeface="Calibri"/>
                <a:cs typeface="Calibri"/>
              </a:rPr>
              <a:t>: The multi-family unit capacity is a number of units based on a percentage of total housing units within the community.  This represents the number of multi-family housing units that can be developed as of right within the multi-family district. That percentage varies by access to transit:</a:t>
            </a:r>
            <a:endParaRPr lang="en-US"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8ED96FBE-1015-4888-80C1-6FADE24ADD9F}"/>
              </a:ext>
            </a:extLst>
          </p:cNvPr>
          <p:cNvGraphicFramePr>
            <a:graphicFrameLocks noGrp="1"/>
          </p:cNvGraphicFramePr>
          <p:nvPr>
            <p:extLst>
              <p:ext uri="{D42A27DB-BD31-4B8C-83A1-F6EECF244321}">
                <p14:modId xmlns:p14="http://schemas.microsoft.com/office/powerpoint/2010/main" val="4203446419"/>
              </p:ext>
            </p:extLst>
          </p:nvPr>
        </p:nvGraphicFramePr>
        <p:xfrm>
          <a:off x="1752104" y="5254569"/>
          <a:ext cx="10575700" cy="2529284"/>
        </p:xfrm>
        <a:graphic>
          <a:graphicData uri="http://schemas.openxmlformats.org/drawingml/2006/table">
            <a:tbl>
              <a:tblPr firstRow="1" firstCol="1" bandRow="1">
                <a:tableStyleId>{5C22544A-7EE6-4342-B048-85BDC9FD1C3A}</a:tableStyleId>
              </a:tblPr>
              <a:tblGrid>
                <a:gridCol w="5892704">
                  <a:extLst>
                    <a:ext uri="{9D8B030D-6E8A-4147-A177-3AD203B41FA5}">
                      <a16:colId xmlns:a16="http://schemas.microsoft.com/office/drawing/2014/main" val="2473712446"/>
                    </a:ext>
                  </a:extLst>
                </a:gridCol>
                <a:gridCol w="2626201">
                  <a:extLst>
                    <a:ext uri="{9D8B030D-6E8A-4147-A177-3AD203B41FA5}">
                      <a16:colId xmlns:a16="http://schemas.microsoft.com/office/drawing/2014/main" val="677635378"/>
                    </a:ext>
                  </a:extLst>
                </a:gridCol>
                <a:gridCol w="2056795">
                  <a:extLst>
                    <a:ext uri="{9D8B030D-6E8A-4147-A177-3AD203B41FA5}">
                      <a16:colId xmlns:a16="http://schemas.microsoft.com/office/drawing/2014/main" val="2555950786"/>
                    </a:ext>
                  </a:extLst>
                </a:gridCol>
              </a:tblGrid>
              <a:tr h="662603">
                <a:tc>
                  <a:txBody>
                    <a:bodyPr/>
                    <a:lstStyle/>
                    <a:p>
                      <a:pPr marL="0" marR="0" algn="ctr">
                        <a:spcBef>
                          <a:spcPts val="0"/>
                        </a:spcBef>
                        <a:spcAft>
                          <a:spcPts val="0"/>
                        </a:spcAft>
                      </a:pPr>
                      <a:r>
                        <a:rPr lang="en-US" sz="2000">
                          <a:effectLst/>
                          <a:latin typeface="+mn-lt"/>
                        </a:rPr>
                        <a:t>Service Type/Category</a:t>
                      </a:r>
                      <a:endParaRPr lang="en-US" sz="200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Minimum MF %  of Total Housing Stock</a:t>
                      </a:r>
                    </a:p>
                  </a:txBody>
                  <a:tcPr marL="68580" marR="68580" marT="0" marB="0">
                    <a:solidFill>
                      <a:schemeClr val="tx2">
                        <a:lumMod val="75000"/>
                      </a:schemeClr>
                    </a:solidFill>
                  </a:tcPr>
                </a:tc>
                <a:tc>
                  <a:txBody>
                    <a:bodyPr/>
                    <a:lstStyle/>
                    <a:p>
                      <a:pPr marL="0" marR="0" algn="ctr">
                        <a:spcBef>
                          <a:spcPts val="0"/>
                        </a:spcBef>
                        <a:spcAft>
                          <a:spcPts val="0"/>
                        </a:spcAft>
                      </a:pPr>
                      <a:r>
                        <a:rPr lang="en-US" sz="2000">
                          <a:effectLst/>
                          <a:latin typeface="+mn-lt"/>
                        </a:rPr>
                        <a:t># of communities</a:t>
                      </a:r>
                      <a:endParaRPr lang="en-US" sz="200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92953023"/>
                  </a:ext>
                </a:extLst>
              </a:tr>
              <a:tr h="470565">
                <a:tc>
                  <a:txBody>
                    <a:bodyPr/>
                    <a:lstStyle/>
                    <a:p>
                      <a:pPr marL="0" marR="0">
                        <a:spcBef>
                          <a:spcPts val="0"/>
                        </a:spcBef>
                        <a:spcAft>
                          <a:spcPts val="0"/>
                        </a:spcAft>
                      </a:pPr>
                      <a:r>
                        <a:rPr lang="en-US" sz="2000">
                          <a:effectLst/>
                        </a:rPr>
                        <a:t>Subway or light rail communities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25%</a:t>
                      </a:r>
                    </a:p>
                  </a:txBody>
                  <a:tcPr marL="68580" marR="68580" marT="0" marB="0"/>
                </a:tc>
                <a:tc>
                  <a:txBody>
                    <a:bodyPr/>
                    <a:lstStyle/>
                    <a:p>
                      <a:pPr marL="0" marR="0" algn="ctr">
                        <a:spcBef>
                          <a:spcPts val="0"/>
                        </a:spcBef>
                        <a:spcAft>
                          <a:spcPts val="0"/>
                        </a:spcAft>
                      </a:pPr>
                      <a:r>
                        <a:rPr lang="en-US" sz="2000" b="1">
                          <a:effectLst/>
                          <a:latin typeface="+mn-lt"/>
                        </a:rPr>
                        <a:t>17</a:t>
                      </a:r>
                      <a:endParaRPr lang="en-US" sz="2000" b="1">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940354"/>
                  </a:ext>
                </a:extLst>
              </a:tr>
              <a:tr h="324612">
                <a:tc>
                  <a:txBody>
                    <a:bodyPr/>
                    <a:lstStyle/>
                    <a:p>
                      <a:pPr marL="0" marR="0">
                        <a:spcBef>
                          <a:spcPts val="0"/>
                        </a:spcBef>
                        <a:spcAft>
                          <a:spcPts val="0"/>
                        </a:spcAft>
                      </a:pPr>
                      <a:r>
                        <a:rPr lang="en-US" sz="2000">
                          <a:effectLst/>
                        </a:rPr>
                        <a:t>MBTA bus communities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20%</a:t>
                      </a:r>
                    </a:p>
                  </a:txBody>
                  <a:tcPr marL="68580" marR="68580" marT="0" marB="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35</a:t>
                      </a:r>
                    </a:p>
                  </a:txBody>
                  <a:tcPr marL="68580" marR="68580" marT="0" marB="0"/>
                </a:tc>
                <a:extLst>
                  <a:ext uri="{0D108BD9-81ED-4DB2-BD59-A6C34878D82A}">
                    <a16:rowId xmlns:a16="http://schemas.microsoft.com/office/drawing/2014/main" val="1378954011"/>
                  </a:ext>
                </a:extLst>
              </a:tr>
              <a:tr h="422282">
                <a:tc>
                  <a:txBody>
                    <a:bodyPr/>
                    <a:lstStyle/>
                    <a:p>
                      <a:pPr marL="0" marR="0">
                        <a:spcBef>
                          <a:spcPts val="0"/>
                        </a:spcBef>
                        <a:spcAft>
                          <a:spcPts val="0"/>
                        </a:spcAft>
                      </a:pPr>
                      <a:r>
                        <a:rPr lang="en-US" sz="2000" dirty="0">
                          <a:effectLst/>
                        </a:rPr>
                        <a:t>Commuter rail communities </a:t>
                      </a:r>
                    </a:p>
                  </a:txBody>
                  <a:tcPr marL="68580" marR="68580" marT="0" marB="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15%</a:t>
                      </a:r>
                    </a:p>
                  </a:txBody>
                  <a:tcPr marL="68580" marR="68580" marT="0" marB="0"/>
                </a:tc>
                <a:tc>
                  <a:txBody>
                    <a:bodyPr/>
                    <a:lstStyle/>
                    <a:p>
                      <a:pPr marL="0" marR="0" algn="ctr">
                        <a:spcBef>
                          <a:spcPts val="0"/>
                        </a:spcBef>
                        <a:spcAft>
                          <a:spcPts val="0"/>
                        </a:spcAft>
                      </a:pPr>
                      <a:r>
                        <a:rPr lang="en-US" sz="2000" b="1">
                          <a:effectLst/>
                          <a:latin typeface="+mn-lt"/>
                        </a:rPr>
                        <a:t>48</a:t>
                      </a:r>
                      <a:endParaRPr lang="en-US" sz="2000" b="1">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608225"/>
                  </a:ext>
                </a:extLst>
              </a:tr>
              <a:tr h="649222">
                <a:tc>
                  <a:txBody>
                    <a:bodyPr/>
                    <a:lstStyle/>
                    <a:p>
                      <a:pPr marL="0" marR="0">
                        <a:spcBef>
                          <a:spcPts val="0"/>
                        </a:spcBef>
                        <a:spcAft>
                          <a:spcPts val="0"/>
                        </a:spcAft>
                      </a:pPr>
                      <a:r>
                        <a:rPr lang="en-US" sz="2000">
                          <a:effectLst/>
                        </a:rPr>
                        <a:t>“Adjacent” communities, no MBTA transit service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marL="0" marR="0" algn="ctr">
                        <a:spcBef>
                          <a:spcPts val="0"/>
                        </a:spcBef>
                        <a:spcAft>
                          <a:spcPts val="0"/>
                        </a:spcAft>
                      </a:pPr>
                      <a:r>
                        <a:rPr lang="en-US" sz="2000" b="1" dirty="0">
                          <a:effectLst/>
                          <a:latin typeface="+mn-lt"/>
                        </a:rPr>
                        <a:t>75</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6273531"/>
                  </a:ext>
                </a:extLst>
              </a:tr>
            </a:tbl>
          </a:graphicData>
        </a:graphic>
      </p:graphicFrame>
    </p:spTree>
    <p:extLst>
      <p:ext uri="{BB962C8B-B14F-4D97-AF65-F5344CB8AC3E}">
        <p14:creationId xmlns:p14="http://schemas.microsoft.com/office/powerpoint/2010/main" val="145369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FED891-A9BD-4085-A88C-3AD322BFC1E8}"/>
              </a:ext>
            </a:extLst>
          </p:cNvPr>
          <p:cNvSpPr/>
          <p:nvPr/>
        </p:nvSpPr>
        <p:spPr>
          <a:xfrm>
            <a:off x="-21264" y="1005840"/>
            <a:ext cx="5274485" cy="724502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p&#10;&#10;Description automatically generated">
            <a:extLst>
              <a:ext uri="{FF2B5EF4-FFF2-40B4-BE49-F238E27FC236}">
                <a16:creationId xmlns:a16="http://schemas.microsoft.com/office/drawing/2014/main" id="{6FAF8527-AEA0-484C-8B75-D35985E986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5" t="4141" r="3690" b="1573"/>
          <a:stretch/>
        </p:blipFill>
        <p:spPr>
          <a:xfrm>
            <a:off x="5253221" y="1005841"/>
            <a:ext cx="9377179" cy="7254242"/>
          </a:xfrm>
          <a:prstGeom prst="rect">
            <a:avLst/>
          </a:prstGeom>
        </p:spPr>
      </p:pic>
      <p:sp>
        <p:nvSpPr>
          <p:cNvPr id="2" name="Title 1"/>
          <p:cNvSpPr>
            <a:spLocks noGrp="1"/>
          </p:cNvSpPr>
          <p:nvPr>
            <p:ph type="title"/>
          </p:nvPr>
        </p:nvSpPr>
        <p:spPr/>
        <p:txBody>
          <a:bodyPr>
            <a:normAutofit/>
          </a:bodyPr>
          <a:lstStyle/>
          <a:p>
            <a:r>
              <a:rPr lang="en-US" sz="3600" b="1">
                <a:latin typeface="+mj-lt"/>
              </a:rPr>
              <a:t>MBTA Communities By Category of Service</a:t>
            </a:r>
          </a:p>
        </p:txBody>
      </p:sp>
      <p:sp>
        <p:nvSpPr>
          <p:cNvPr id="8" name="Slide Number Placeholder 7"/>
          <p:cNvSpPr>
            <a:spLocks noGrp="1"/>
          </p:cNvSpPr>
          <p:nvPr>
            <p:ph type="sldNum" sz="quarter" idx="12"/>
          </p:nvPr>
        </p:nvSpPr>
        <p:spPr/>
        <p:txBody>
          <a:bodyPr/>
          <a:lstStyle/>
          <a:p>
            <a:fld id="{48F239AC-B64B-47D9-9A99-24B0D39D1C15}" type="slidenum">
              <a:rPr lang="en-US" smtClean="0"/>
              <a:t>10</a:t>
            </a:fld>
            <a:endParaRPr lang="en-US"/>
          </a:p>
        </p:txBody>
      </p:sp>
      <p:graphicFrame>
        <p:nvGraphicFramePr>
          <p:cNvPr id="4" name="Table 3"/>
          <p:cNvGraphicFramePr>
            <a:graphicFrameLocks noGrp="1"/>
          </p:cNvGraphicFramePr>
          <p:nvPr/>
        </p:nvGraphicFramePr>
        <p:xfrm>
          <a:off x="9266548" y="7663992"/>
          <a:ext cx="208280" cy="533400"/>
        </p:xfrm>
        <a:graphic>
          <a:graphicData uri="http://schemas.openxmlformats.org/drawingml/2006/table">
            <a:tbl>
              <a:tblPr/>
              <a:tblGrid>
                <a:gridCol w="208280">
                  <a:extLst>
                    <a:ext uri="{9D8B030D-6E8A-4147-A177-3AD203B41FA5}">
                      <a16:colId xmlns:a16="http://schemas.microsoft.com/office/drawing/2014/main" val="1118829295"/>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3043700544"/>
                  </a:ext>
                </a:extLst>
              </a:tr>
            </a:tbl>
          </a:graphicData>
        </a:graphic>
      </p:graphicFrame>
      <p:sp>
        <p:nvSpPr>
          <p:cNvPr id="6" name="Callout: Line 5">
            <a:extLst>
              <a:ext uri="{FF2B5EF4-FFF2-40B4-BE49-F238E27FC236}">
                <a16:creationId xmlns:a16="http://schemas.microsoft.com/office/drawing/2014/main" id="{39516FEE-880A-499C-9C66-7242D429EC42}"/>
              </a:ext>
            </a:extLst>
          </p:cNvPr>
          <p:cNvSpPr/>
          <p:nvPr/>
        </p:nvSpPr>
        <p:spPr>
          <a:xfrm>
            <a:off x="319249" y="1419448"/>
            <a:ext cx="3327990" cy="3902148"/>
          </a:xfrm>
          <a:prstGeom prst="borderCallout1">
            <a:avLst>
              <a:gd name="adj1" fmla="val 33921"/>
              <a:gd name="adj2" fmla="val 99044"/>
              <a:gd name="adj3" fmla="val 64351"/>
              <a:gd name="adj4" fmla="val 147960"/>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rPr>
              <a:t>All communities served by the MBTA need to zone to allow for multifamily housing by-right, with a greater obligation for communities with higher levels of transit service.</a:t>
            </a:r>
            <a:endParaRPr lang="en-US" sz="2400" b="1" dirty="0"/>
          </a:p>
        </p:txBody>
      </p:sp>
    </p:spTree>
    <p:extLst>
      <p:ext uri="{BB962C8B-B14F-4D97-AF65-F5344CB8AC3E}">
        <p14:creationId xmlns:p14="http://schemas.microsoft.com/office/powerpoint/2010/main" val="231593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j-lt"/>
              </a:rPr>
              <a:t>Closer Look at Minimum Unit Capacity</a:t>
            </a:r>
          </a:p>
        </p:txBody>
      </p:sp>
      <p:sp>
        <p:nvSpPr>
          <p:cNvPr id="8" name="Slide Number Placeholder 7"/>
          <p:cNvSpPr>
            <a:spLocks noGrp="1"/>
          </p:cNvSpPr>
          <p:nvPr>
            <p:ph type="sldNum" sz="quarter" idx="12"/>
          </p:nvPr>
        </p:nvSpPr>
        <p:spPr/>
        <p:txBody>
          <a:bodyPr/>
          <a:lstStyle/>
          <a:p>
            <a:fld id="{48F239AC-B64B-47D9-9A99-24B0D39D1C15}" type="slidenum">
              <a:rPr lang="en-US" smtClean="0"/>
              <a:t>11</a:t>
            </a:fld>
            <a:endParaRPr lang="en-US" dirty="0"/>
          </a:p>
        </p:txBody>
      </p:sp>
      <p:graphicFrame>
        <p:nvGraphicFramePr>
          <p:cNvPr id="4" name="Table 3"/>
          <p:cNvGraphicFramePr>
            <a:graphicFrameLocks noGrp="1"/>
          </p:cNvGraphicFramePr>
          <p:nvPr/>
        </p:nvGraphicFramePr>
        <p:xfrm>
          <a:off x="9266548" y="7663992"/>
          <a:ext cx="208280" cy="533400"/>
        </p:xfrm>
        <a:graphic>
          <a:graphicData uri="http://schemas.openxmlformats.org/drawingml/2006/table">
            <a:tbl>
              <a:tblPr/>
              <a:tblGrid>
                <a:gridCol w="208280">
                  <a:extLst>
                    <a:ext uri="{9D8B030D-6E8A-4147-A177-3AD203B41FA5}">
                      <a16:colId xmlns:a16="http://schemas.microsoft.com/office/drawing/2014/main" val="1118829295"/>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3043700544"/>
                  </a:ext>
                </a:extLst>
              </a:tr>
            </a:tbl>
          </a:graphicData>
        </a:graphic>
      </p:graphicFrame>
      <p:sp>
        <p:nvSpPr>
          <p:cNvPr id="5" name="Rectangle 4"/>
          <p:cNvSpPr/>
          <p:nvPr/>
        </p:nvSpPr>
        <p:spPr>
          <a:xfrm>
            <a:off x="82296" y="1195539"/>
            <a:ext cx="14465808" cy="6789744"/>
          </a:xfrm>
          <a:prstGeom prst="rect">
            <a:avLst/>
          </a:prstGeom>
        </p:spPr>
        <p:txBody>
          <a:bodyPr wrap="square" lIns="91440" tIns="45720" rIns="91440" bIns="45720" anchor="t">
            <a:spAutoFit/>
          </a:bodyPr>
          <a:lstStyle/>
          <a:p>
            <a:pPr marL="285750" indent="-285750">
              <a:lnSpc>
                <a:spcPct val="107000"/>
              </a:lnSpc>
              <a:buFont typeface="Arial" panose="020B0604020202020204" pitchFamily="34" charset="0"/>
              <a:buChar char="•"/>
            </a:pPr>
            <a:r>
              <a:rPr lang="en-US" sz="2800" dirty="0">
                <a:latin typeface="Calibri"/>
                <a:ea typeface="Calibri" panose="020F0502020204030204" pitchFamily="34" charset="0"/>
                <a:cs typeface="Times New Roman"/>
              </a:rPr>
              <a:t>In addition to the minimum land area test, the minimum unit capacity test means that each district must have </a:t>
            </a:r>
            <a:r>
              <a:rPr lang="en-US" sz="2800" b="1" i="1" dirty="0">
                <a:latin typeface="Calibri"/>
                <a:ea typeface="Calibri" panose="020F0502020204030204" pitchFamily="34" charset="0"/>
                <a:cs typeface="Times New Roman"/>
              </a:rPr>
              <a:t>capacity</a:t>
            </a:r>
            <a:r>
              <a:rPr lang="en-US" sz="2800" dirty="0">
                <a:latin typeface="Calibri"/>
                <a:ea typeface="Calibri" panose="020F0502020204030204" pitchFamily="34" charset="0"/>
                <a:cs typeface="Times New Roman"/>
              </a:rPr>
              <a:t> for a minimum number of multi-family units (existing or potential). </a:t>
            </a:r>
            <a:endParaRPr lang="en-US" sz="2800" dirty="0">
              <a:latin typeface="Calibri"/>
              <a:ea typeface="Calibri" panose="020F0502020204030204" pitchFamily="34" charset="0"/>
              <a:cs typeface="Calibri"/>
            </a:endParaRPr>
          </a:p>
          <a:p>
            <a:pPr marL="285750" indent="-285750">
              <a:lnSpc>
                <a:spcPct val="107000"/>
              </a:lnSpc>
              <a:buFont typeface="Arial" panose="020B0604020202020204" pitchFamily="34" charset="0"/>
              <a:buChar char="•"/>
            </a:pPr>
            <a:r>
              <a:rPr lang="en-US" sz="2800" dirty="0">
                <a:latin typeface="Calibri"/>
                <a:ea typeface="Calibri" panose="020F0502020204030204" pitchFamily="34" charset="0"/>
                <a:cs typeface="Times New Roman"/>
              </a:rPr>
              <a:t>For example, for a municipality with 10,000 housing units, the minimum capacity will vary based on the type of service: </a:t>
            </a:r>
            <a:endParaRPr lang="en-US" sz="2800" dirty="0">
              <a:latin typeface="Calibri"/>
              <a:ea typeface="Calibri" panose="020F0502020204030204" pitchFamily="34" charset="0"/>
              <a:cs typeface="Calibri"/>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730885" lvl="1">
              <a:lnSpc>
                <a:spcPct val="107000"/>
              </a:lnSpc>
            </a:pPr>
            <a:endParaRPr lang="en-US" sz="2400" dirty="0">
              <a:solidFill>
                <a:srgbClr val="00B050"/>
              </a:solidFill>
              <a:latin typeface="Calibri" panose="020F0502020204030204" pitchFamily="34" charset="0"/>
              <a:ea typeface="Calibri" panose="020F0502020204030204" pitchFamily="34" charset="0"/>
              <a:cs typeface="Times New Roman"/>
            </a:endParaRPr>
          </a:p>
          <a:p>
            <a:pPr marL="285750" indent="-285750">
              <a:lnSpc>
                <a:spcPct val="107000"/>
              </a:lnSpc>
              <a:buFont typeface="Arial" panose="020B0604020202020204" pitchFamily="34" charset="0"/>
              <a:buChar char="•"/>
            </a:pPr>
            <a:endParaRPr lang="en-US" sz="2400" b="1" dirty="0">
              <a:latin typeface="Calibri"/>
              <a:ea typeface="Calibri" panose="020F0502020204030204" pitchFamily="34" charset="0"/>
              <a:cs typeface="Times New Roman"/>
            </a:endParaRPr>
          </a:p>
          <a:p>
            <a:pPr marL="285750" indent="-285750">
              <a:lnSpc>
                <a:spcPct val="107000"/>
              </a:lnSpc>
              <a:buFont typeface="Arial" panose="020B0604020202020204" pitchFamily="34" charset="0"/>
              <a:buChar char="•"/>
            </a:pPr>
            <a:endParaRPr lang="en-US" sz="2400" b="1" dirty="0">
              <a:latin typeface="Calibri"/>
              <a:ea typeface="Calibri" panose="020F0502020204030204" pitchFamily="34" charset="0"/>
              <a:cs typeface="Times New Roman"/>
            </a:endParaRPr>
          </a:p>
          <a:p>
            <a:pPr marL="285750" indent="-285750">
              <a:lnSpc>
                <a:spcPct val="107000"/>
              </a:lnSpc>
              <a:buFont typeface="Arial" panose="020B0604020202020204" pitchFamily="34" charset="0"/>
              <a:buChar char="•"/>
            </a:pPr>
            <a:r>
              <a:rPr lang="en-US" sz="2800" b="1" dirty="0">
                <a:latin typeface="Calibri"/>
                <a:ea typeface="Calibri" panose="020F0502020204030204" pitchFamily="34" charset="0"/>
                <a:cs typeface="Times New Roman"/>
              </a:rPr>
              <a:t>Important to remember that this is about </a:t>
            </a:r>
            <a:r>
              <a:rPr lang="en-US" sz="2800" b="1" i="1" dirty="0">
                <a:latin typeface="Calibri"/>
                <a:ea typeface="Calibri" panose="020F0502020204030204" pitchFamily="34" charset="0"/>
                <a:cs typeface="Times New Roman"/>
              </a:rPr>
              <a:t>capacity</a:t>
            </a:r>
            <a:r>
              <a:rPr lang="en-US" sz="2800" b="1" dirty="0">
                <a:latin typeface="Calibri"/>
                <a:ea typeface="Calibri" panose="020F0502020204030204" pitchFamily="34" charset="0"/>
                <a:cs typeface="Times New Roman"/>
              </a:rPr>
              <a:t>—enabling production by expanding capacity through zoning. Actual unit production will depend on many factors. </a:t>
            </a:r>
            <a:endParaRPr lang="en-US" sz="2800" dirty="0">
              <a:cs typeface="Calibri"/>
            </a:endParaRPr>
          </a:p>
        </p:txBody>
      </p:sp>
      <p:pic>
        <p:nvPicPr>
          <p:cNvPr id="23" name="table">
            <a:extLst>
              <a:ext uri="{FF2B5EF4-FFF2-40B4-BE49-F238E27FC236}">
                <a16:creationId xmlns:a16="http://schemas.microsoft.com/office/drawing/2014/main" id="{B202AF96-0D17-483E-8380-AA0409F6E7B2}"/>
              </a:ext>
            </a:extLst>
          </p:cNvPr>
          <p:cNvPicPr>
            <a:picLocks noChangeAspect="1"/>
          </p:cNvPicPr>
          <p:nvPr/>
        </p:nvPicPr>
        <p:blipFill>
          <a:blip r:embed="rId3"/>
          <a:stretch>
            <a:fillRect/>
          </a:stretch>
        </p:blipFill>
        <p:spPr>
          <a:xfrm>
            <a:off x="8213689" y="8043378"/>
            <a:ext cx="208280" cy="533400"/>
          </a:xfrm>
          <a:prstGeom prst="rect">
            <a:avLst/>
          </a:prstGeom>
        </p:spPr>
      </p:pic>
      <p:graphicFrame>
        <p:nvGraphicFramePr>
          <p:cNvPr id="3" name="Table 5">
            <a:extLst>
              <a:ext uri="{FF2B5EF4-FFF2-40B4-BE49-F238E27FC236}">
                <a16:creationId xmlns:a16="http://schemas.microsoft.com/office/drawing/2014/main" id="{3B1E09E6-C46C-43DF-9D79-936F8F84934D}"/>
              </a:ext>
            </a:extLst>
          </p:cNvPr>
          <p:cNvGraphicFramePr>
            <a:graphicFrameLocks noGrp="1"/>
          </p:cNvGraphicFramePr>
          <p:nvPr>
            <p:extLst>
              <p:ext uri="{D42A27DB-BD31-4B8C-83A1-F6EECF244321}">
                <p14:modId xmlns:p14="http://schemas.microsoft.com/office/powerpoint/2010/main" val="294687736"/>
              </p:ext>
            </p:extLst>
          </p:nvPr>
        </p:nvGraphicFramePr>
        <p:xfrm>
          <a:off x="1147780" y="3167836"/>
          <a:ext cx="12195856" cy="3566160"/>
        </p:xfrm>
        <a:graphic>
          <a:graphicData uri="http://schemas.openxmlformats.org/drawingml/2006/table">
            <a:tbl>
              <a:tblPr firstRow="1" bandRow="1">
                <a:tableStyleId>{5C22544A-7EE6-4342-B048-85BDC9FD1C3A}</a:tableStyleId>
              </a:tblPr>
              <a:tblGrid>
                <a:gridCol w="5717893">
                  <a:extLst>
                    <a:ext uri="{9D8B030D-6E8A-4147-A177-3AD203B41FA5}">
                      <a16:colId xmlns:a16="http://schemas.microsoft.com/office/drawing/2014/main" val="3949332883"/>
                    </a:ext>
                  </a:extLst>
                </a:gridCol>
                <a:gridCol w="3075006">
                  <a:extLst>
                    <a:ext uri="{9D8B030D-6E8A-4147-A177-3AD203B41FA5}">
                      <a16:colId xmlns:a16="http://schemas.microsoft.com/office/drawing/2014/main" val="913772629"/>
                    </a:ext>
                  </a:extLst>
                </a:gridCol>
                <a:gridCol w="3402957">
                  <a:extLst>
                    <a:ext uri="{9D8B030D-6E8A-4147-A177-3AD203B41FA5}">
                      <a16:colId xmlns:a16="http://schemas.microsoft.com/office/drawing/2014/main" val="1549356623"/>
                    </a:ext>
                  </a:extLst>
                </a:gridCol>
              </a:tblGrid>
              <a:tr h="370840">
                <a:tc>
                  <a:txBody>
                    <a:bodyPr/>
                    <a:lstStyle/>
                    <a:p>
                      <a:pPr marL="0" marR="0" algn="ctr">
                        <a:spcBef>
                          <a:spcPts val="0"/>
                        </a:spcBef>
                        <a:spcAft>
                          <a:spcPts val="0"/>
                        </a:spcAft>
                      </a:pPr>
                      <a:r>
                        <a:rPr lang="en-US" sz="2400" dirty="0">
                          <a:effectLst/>
                          <a:latin typeface="+mn-lt"/>
                        </a:rPr>
                        <a:t>Service Type/Category</a:t>
                      </a:r>
                      <a:endParaRPr lang="en-US" sz="2400" dirty="0">
                        <a:effectLst/>
                        <a:latin typeface="+mn-lt"/>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2400" dirty="0">
                          <a:effectLst/>
                          <a:latin typeface="+mn-lt"/>
                          <a:ea typeface="Calibri" panose="020F0502020204030204" pitchFamily="34" charset="0"/>
                          <a:cs typeface="Times New Roman"/>
                        </a:rPr>
                        <a:t>Minimum MF %  of Total Housing Stock</a:t>
                      </a:r>
                    </a:p>
                  </a:txBody>
                  <a:tcPr marL="68580" marR="68580" marT="0" marB="0"/>
                </a:tc>
                <a:tc>
                  <a:txBody>
                    <a:bodyPr/>
                    <a:lstStyle/>
                    <a:p>
                      <a:r>
                        <a:rPr lang="en-US" sz="2400" dirty="0">
                          <a:solidFill>
                            <a:schemeClr val="bg1"/>
                          </a:solidFill>
                        </a:rPr>
                        <a:t>Minimum </a:t>
                      </a:r>
                      <a:r>
                        <a:rPr lang="en-US" sz="2400" i="1" dirty="0">
                          <a:solidFill>
                            <a:schemeClr val="bg1"/>
                          </a:solidFill>
                        </a:rPr>
                        <a:t>capacity for multi-family housing</a:t>
                      </a:r>
                    </a:p>
                  </a:txBody>
                  <a:tcPr/>
                </a:tc>
                <a:extLst>
                  <a:ext uri="{0D108BD9-81ED-4DB2-BD59-A6C34878D82A}">
                    <a16:rowId xmlns:a16="http://schemas.microsoft.com/office/drawing/2014/main" val="772382177"/>
                  </a:ext>
                </a:extLst>
              </a:tr>
              <a:tr h="370840">
                <a:tc>
                  <a:txBody>
                    <a:bodyPr/>
                    <a:lstStyle/>
                    <a:p>
                      <a:pPr marL="0" marR="0">
                        <a:spcBef>
                          <a:spcPts val="0"/>
                        </a:spcBef>
                        <a:spcAft>
                          <a:spcPts val="0"/>
                        </a:spcAft>
                      </a:pPr>
                      <a:r>
                        <a:rPr lang="en-US" sz="2400" dirty="0">
                          <a:effectLst/>
                        </a:rPr>
                        <a:t>Subway or light rail communities</a:t>
                      </a:r>
                      <a:endParaRPr lang="en-US" sz="2400" dirty="0">
                        <a:effectLst/>
                        <a:latin typeface="Calibri"/>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a:rPr>
                        <a:t>25%</a:t>
                      </a:r>
                    </a:p>
                  </a:txBody>
                  <a:tcPr marL="68580" marR="68580" marT="0" marB="0"/>
                </a:tc>
                <a:tc>
                  <a:txBody>
                    <a:bodyPr/>
                    <a:lstStyle/>
                    <a:p>
                      <a:pPr algn="ctr"/>
                      <a:r>
                        <a:rPr lang="en-US" sz="2400" dirty="0"/>
                        <a:t>2,500</a:t>
                      </a:r>
                    </a:p>
                  </a:txBody>
                  <a:tcPr/>
                </a:tc>
                <a:extLst>
                  <a:ext uri="{0D108BD9-81ED-4DB2-BD59-A6C34878D82A}">
                    <a16:rowId xmlns:a16="http://schemas.microsoft.com/office/drawing/2014/main" val="1442977540"/>
                  </a:ext>
                </a:extLst>
              </a:tr>
              <a:tr h="370840">
                <a:tc>
                  <a:txBody>
                    <a:bodyPr/>
                    <a:lstStyle/>
                    <a:p>
                      <a:pPr marL="0" marR="0">
                        <a:spcBef>
                          <a:spcPts val="0"/>
                        </a:spcBef>
                        <a:spcAft>
                          <a:spcPts val="0"/>
                        </a:spcAft>
                      </a:pPr>
                      <a:r>
                        <a:rPr lang="en-US" sz="2400" dirty="0">
                          <a:effectLst/>
                        </a:rPr>
                        <a:t>MBTA bus communities</a:t>
                      </a:r>
                      <a:endParaRPr lang="en-US" sz="2400" dirty="0">
                        <a:effectLst/>
                        <a:latin typeface="Calibri"/>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a:rPr>
                        <a:t>20%</a:t>
                      </a:r>
                    </a:p>
                  </a:txBody>
                  <a:tcPr marL="68580" marR="68580" marT="0" marB="0"/>
                </a:tc>
                <a:tc>
                  <a:txBody>
                    <a:bodyPr/>
                    <a:lstStyle/>
                    <a:p>
                      <a:pPr algn="ctr"/>
                      <a:r>
                        <a:rPr lang="en-US" sz="2400" dirty="0"/>
                        <a:t>2,000</a:t>
                      </a:r>
                    </a:p>
                  </a:txBody>
                  <a:tcPr/>
                </a:tc>
                <a:extLst>
                  <a:ext uri="{0D108BD9-81ED-4DB2-BD59-A6C34878D82A}">
                    <a16:rowId xmlns:a16="http://schemas.microsoft.com/office/drawing/2014/main" val="2489358868"/>
                  </a:ext>
                </a:extLst>
              </a:tr>
              <a:tr h="370840">
                <a:tc>
                  <a:txBody>
                    <a:bodyPr/>
                    <a:lstStyle/>
                    <a:p>
                      <a:pPr marL="0" marR="0">
                        <a:spcBef>
                          <a:spcPts val="0"/>
                        </a:spcBef>
                        <a:spcAft>
                          <a:spcPts val="0"/>
                        </a:spcAft>
                      </a:pPr>
                      <a:r>
                        <a:rPr lang="en-US" sz="2400" dirty="0">
                          <a:effectLst/>
                        </a:rPr>
                        <a:t>Commuter rail communities </a:t>
                      </a:r>
                    </a:p>
                    <a:p>
                      <a:pPr marL="0" marR="0">
                        <a:spcBef>
                          <a:spcPts val="0"/>
                        </a:spcBef>
                        <a:spcAft>
                          <a:spcPts val="0"/>
                        </a:spcAft>
                      </a:pPr>
                      <a:r>
                        <a:rPr lang="en-US" sz="2400" dirty="0">
                          <a:effectLst/>
                        </a:rPr>
                        <a:t>(a rail station in the community or within 0.5 mile)</a:t>
                      </a:r>
                      <a:endParaRPr lang="en-US" sz="2400" dirty="0">
                        <a:effectLst/>
                        <a:latin typeface="Calibri"/>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a:rPr>
                        <a:t>15%</a:t>
                      </a:r>
                    </a:p>
                  </a:txBody>
                  <a:tcPr marL="68580" marR="68580" marT="0" marB="0"/>
                </a:tc>
                <a:tc>
                  <a:txBody>
                    <a:bodyPr/>
                    <a:lstStyle/>
                    <a:p>
                      <a:pPr algn="ctr"/>
                      <a:r>
                        <a:rPr lang="en-US" sz="2400" dirty="0"/>
                        <a:t>1,500</a:t>
                      </a:r>
                    </a:p>
                  </a:txBody>
                  <a:tcPr/>
                </a:tc>
                <a:extLst>
                  <a:ext uri="{0D108BD9-81ED-4DB2-BD59-A6C34878D82A}">
                    <a16:rowId xmlns:a16="http://schemas.microsoft.com/office/drawing/2014/main" val="2355435449"/>
                  </a:ext>
                </a:extLst>
              </a:tr>
              <a:tr h="370840">
                <a:tc>
                  <a:txBody>
                    <a:bodyPr/>
                    <a:lstStyle/>
                    <a:p>
                      <a:pPr marL="0" marR="0">
                        <a:spcBef>
                          <a:spcPts val="0"/>
                        </a:spcBef>
                        <a:spcAft>
                          <a:spcPts val="0"/>
                        </a:spcAft>
                      </a:pPr>
                      <a:r>
                        <a:rPr lang="en-US" sz="2400" dirty="0">
                          <a:effectLst/>
                        </a:rPr>
                        <a:t>“Adjacent” communities, no MBTA transit service</a:t>
                      </a:r>
                      <a:endParaRPr lang="en-US" sz="2400" dirty="0">
                        <a:effectLst/>
                        <a:latin typeface="Calibri"/>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a:rPr>
                        <a:t>10%</a:t>
                      </a:r>
                    </a:p>
                  </a:txBody>
                  <a:tcPr marL="68580" marR="68580" marT="0" marB="0"/>
                </a:tc>
                <a:tc>
                  <a:txBody>
                    <a:bodyPr/>
                    <a:lstStyle/>
                    <a:p>
                      <a:pPr algn="ctr"/>
                      <a:r>
                        <a:rPr lang="en-US" sz="2400" dirty="0"/>
                        <a:t>1,000</a:t>
                      </a:r>
                    </a:p>
                  </a:txBody>
                  <a:tcPr/>
                </a:tc>
                <a:extLst>
                  <a:ext uri="{0D108BD9-81ED-4DB2-BD59-A6C34878D82A}">
                    <a16:rowId xmlns:a16="http://schemas.microsoft.com/office/drawing/2014/main" val="1173055505"/>
                  </a:ext>
                </a:extLst>
              </a:tr>
            </a:tbl>
          </a:graphicData>
        </a:graphic>
      </p:graphicFrame>
    </p:spTree>
    <p:extLst>
      <p:ext uri="{BB962C8B-B14F-4D97-AF65-F5344CB8AC3E}">
        <p14:creationId xmlns:p14="http://schemas.microsoft.com/office/powerpoint/2010/main" val="235022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2272-AFBB-4BA2-9F9E-DFCD90B778D0}"/>
              </a:ext>
            </a:extLst>
          </p:cNvPr>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Size and Density Requirements</a:t>
            </a:r>
          </a:p>
        </p:txBody>
      </p:sp>
      <p:sp>
        <p:nvSpPr>
          <p:cNvPr id="3" name="Content Placeholder 2">
            <a:extLst>
              <a:ext uri="{FF2B5EF4-FFF2-40B4-BE49-F238E27FC236}">
                <a16:creationId xmlns:a16="http://schemas.microsoft.com/office/drawing/2014/main" id="{90DF74D3-64FB-4C12-9A01-0A767F9F1A79}"/>
              </a:ext>
            </a:extLst>
          </p:cNvPr>
          <p:cNvSpPr>
            <a:spLocks noGrp="1"/>
          </p:cNvSpPr>
          <p:nvPr>
            <p:ph idx="1"/>
          </p:nvPr>
        </p:nvSpPr>
        <p:spPr>
          <a:xfrm>
            <a:off x="285288" y="1335451"/>
            <a:ext cx="14208679" cy="6486482"/>
          </a:xfrm>
        </p:spPr>
        <p:txBody>
          <a:bodyPr>
            <a:normAutofit fontScale="92500"/>
          </a:bodyPr>
          <a:lstStyle/>
          <a:p>
            <a:pPr marL="0" indent="0">
              <a:buNone/>
            </a:pPr>
            <a:r>
              <a:rPr lang="en-US" sz="3200" dirty="0">
                <a:latin typeface="Calibri" panose="020F0502020204030204" pitchFamily="34" charset="0"/>
                <a:cs typeface="Calibri" panose="020F0502020204030204" pitchFamily="34" charset="0"/>
              </a:rPr>
              <a:t>Section 3A requires districts be of “reasonable size” </a:t>
            </a:r>
            <a:r>
              <a:rPr lang="en-US" sz="3200" b="1" u="sng"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have a minimum gross density of 15 units per acre: </a:t>
            </a:r>
          </a:p>
          <a:p>
            <a:r>
              <a:rPr lang="en-US" sz="3200" b="1" dirty="0">
                <a:latin typeface="Calibri" panose="020F0502020204030204" pitchFamily="34" charset="0"/>
                <a:cs typeface="Calibri" panose="020F0502020204030204" pitchFamily="34" charset="0"/>
              </a:rPr>
              <a:t>Unit capacity </a:t>
            </a:r>
            <a:r>
              <a:rPr lang="en-US" sz="3200" dirty="0">
                <a:latin typeface="Calibri" panose="020F0502020204030204" pitchFamily="34" charset="0"/>
                <a:cs typeface="Calibri" panose="020F0502020204030204" pitchFamily="34" charset="0"/>
              </a:rPr>
              <a:t>is the minimum number of multi-family units the zoning allows as of right. Each community’s minimum unit capacity is a percentage of its existing housing stock.</a:t>
            </a:r>
          </a:p>
          <a:p>
            <a:r>
              <a:rPr lang="en-US" sz="3200" dirty="0">
                <a:latin typeface="Calibri" panose="020F0502020204030204" pitchFamily="34" charset="0"/>
                <a:cs typeface="Calibri" panose="020F0502020204030204" pitchFamily="34" charset="0"/>
              </a:rPr>
              <a:t>The </a:t>
            </a:r>
            <a:r>
              <a:rPr lang="en-US" sz="3200" b="1" dirty="0">
                <a:latin typeface="Calibri" panose="020F0502020204030204" pitchFamily="34" charset="0"/>
                <a:cs typeface="Calibri" panose="020F0502020204030204" pitchFamily="34" charset="0"/>
              </a:rPr>
              <a:t>gross density requirement </a:t>
            </a:r>
            <a:r>
              <a:rPr lang="en-US" sz="3200" dirty="0">
                <a:latin typeface="Calibri" panose="020F0502020204030204" pitchFamily="34" charset="0"/>
                <a:cs typeface="Calibri" panose="020F0502020204030204" pitchFamily="34" charset="0"/>
              </a:rPr>
              <a:t>is a simple formula: 15 units times the number of acres in the district.  A district comprising 50 acres (i.e. the minimum land area) must allow as of right at least 750 units (15 x 50) to meet the gross density requirement.</a:t>
            </a:r>
          </a:p>
          <a:p>
            <a:pPr marL="0" indent="0">
              <a:buNone/>
            </a:pPr>
            <a:r>
              <a:rPr lang="en-US" sz="3200" dirty="0">
                <a:latin typeface="Calibri" panose="020F0502020204030204" pitchFamily="34" charset="0"/>
                <a:cs typeface="Calibri" panose="020F0502020204030204" pitchFamily="34" charset="0"/>
              </a:rPr>
              <a:t>Each multi-family zoning district must satisfy </a:t>
            </a:r>
            <a:r>
              <a:rPr lang="en-US" sz="3200" b="1" dirty="0">
                <a:latin typeface="Calibri" panose="020F0502020204030204" pitchFamily="34" charset="0"/>
                <a:cs typeface="Calibri" panose="020F0502020204030204" pitchFamily="34" charset="0"/>
              </a:rPr>
              <a:t>both tests</a:t>
            </a:r>
            <a:r>
              <a:rPr lang="en-US" sz="3200" dirty="0">
                <a:latin typeface="Calibri" panose="020F0502020204030204" pitchFamily="34" charset="0"/>
                <a:cs typeface="Calibri" panose="020F0502020204030204" pitchFamily="34" charset="0"/>
              </a:rPr>
              <a:t>.  In some cases, the minimum number of units will be equal to the minimum unit capacity.  In other cases, the minimum number of units allowed as of right will be determined by the gross density requirement.</a:t>
            </a:r>
          </a:p>
          <a:p>
            <a:r>
              <a:rPr lang="en-US" sz="3200" dirty="0">
                <a:latin typeface="Calibri" panose="020F0502020204030204" pitchFamily="34" charset="0"/>
                <a:cs typeface="Calibri" panose="020F0502020204030204" pitchFamily="34" charset="0"/>
              </a:rPr>
              <a:t>This explains why </a:t>
            </a:r>
            <a:r>
              <a:rPr lang="en-US" sz="3200" b="1" dirty="0">
                <a:latin typeface="Calibri" panose="020F0502020204030204" pitchFamily="34" charset="0"/>
                <a:cs typeface="Calibri" panose="020F0502020204030204" pitchFamily="34" charset="0"/>
              </a:rPr>
              <a:t>750 units is a floor for all communities </a:t>
            </a:r>
            <a:r>
              <a:rPr lang="en-US" sz="3200" dirty="0">
                <a:latin typeface="Calibri" panose="020F0502020204030204" pitchFamily="34" charset="0"/>
                <a:cs typeface="Calibri" panose="020F0502020204030204" pitchFamily="34" charset="0"/>
              </a:rPr>
              <a:t>under the draft guidelines. </a:t>
            </a:r>
          </a:p>
          <a:p>
            <a:pPr marL="0" indent="0">
              <a:buNone/>
            </a:pPr>
            <a:endParaRPr lang="en-US" dirty="0"/>
          </a:p>
        </p:txBody>
      </p:sp>
      <p:sp>
        <p:nvSpPr>
          <p:cNvPr id="6" name="Slide Number Placeholder 5">
            <a:extLst>
              <a:ext uri="{FF2B5EF4-FFF2-40B4-BE49-F238E27FC236}">
                <a16:creationId xmlns:a16="http://schemas.microsoft.com/office/drawing/2014/main" id="{34331D3B-D555-4440-BCC8-BFD557E54D00}"/>
              </a:ext>
            </a:extLst>
          </p:cNvPr>
          <p:cNvSpPr>
            <a:spLocks noGrp="1"/>
          </p:cNvSpPr>
          <p:nvPr>
            <p:ph type="sldNum" sz="quarter" idx="12"/>
          </p:nvPr>
        </p:nvSpPr>
        <p:spPr/>
        <p:txBody>
          <a:bodyPr/>
          <a:lstStyle/>
          <a:p>
            <a:fld id="{48F239AC-B64B-47D9-9A99-24B0D39D1C15}" type="slidenum">
              <a:rPr lang="en-US" smtClean="0"/>
              <a:t>12</a:t>
            </a:fld>
            <a:endParaRPr lang="en-US"/>
          </a:p>
        </p:txBody>
      </p:sp>
    </p:spTree>
    <p:extLst>
      <p:ext uri="{BB962C8B-B14F-4D97-AF65-F5344CB8AC3E}">
        <p14:creationId xmlns:p14="http://schemas.microsoft.com/office/powerpoint/2010/main" val="148932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j-lt"/>
              </a:rPr>
              <a:t>Location of Districts </a:t>
            </a:r>
          </a:p>
        </p:txBody>
      </p:sp>
      <p:sp>
        <p:nvSpPr>
          <p:cNvPr id="8" name="Slide Number Placeholder 7"/>
          <p:cNvSpPr>
            <a:spLocks noGrp="1"/>
          </p:cNvSpPr>
          <p:nvPr>
            <p:ph type="sldNum" sz="quarter" idx="12"/>
          </p:nvPr>
        </p:nvSpPr>
        <p:spPr/>
        <p:txBody>
          <a:bodyPr/>
          <a:lstStyle/>
          <a:p>
            <a:fld id="{48F239AC-B64B-47D9-9A99-24B0D39D1C15}" type="slidenum">
              <a:rPr lang="en-US" smtClean="0"/>
              <a:t>13</a:t>
            </a:fld>
            <a:endParaRPr lang="en-US"/>
          </a:p>
        </p:txBody>
      </p:sp>
      <p:sp>
        <p:nvSpPr>
          <p:cNvPr id="9" name="Subtitle 2"/>
          <p:cNvSpPr txBox="1">
            <a:spLocks/>
          </p:cNvSpPr>
          <p:nvPr/>
        </p:nvSpPr>
        <p:spPr>
          <a:xfrm>
            <a:off x="181025" y="1437831"/>
            <a:ext cx="1415199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100">
              <a:latin typeface="Calibri" panose="020F0502020204030204" pitchFamily="34" charset="0"/>
              <a:cs typeface="Calibri" panose="020F0502020204030204" pitchFamily="34" charset="0"/>
            </a:endParaRPr>
          </a:p>
        </p:txBody>
      </p:sp>
      <p:sp>
        <p:nvSpPr>
          <p:cNvPr id="6" name="Subtitle 2"/>
          <p:cNvSpPr txBox="1">
            <a:spLocks/>
          </p:cNvSpPr>
          <p:nvPr/>
        </p:nvSpPr>
        <p:spPr>
          <a:xfrm>
            <a:off x="181024" y="1372747"/>
            <a:ext cx="1444937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dirty="0">
                <a:latin typeface="Calibri"/>
                <a:cs typeface="Calibri"/>
              </a:rPr>
              <a:t>The statute provides that “a district of reasonable size shall…be located not more than 0.5 miles from a commuter rail station, subway station, ferry terminal or bus station, if applicable.”</a:t>
            </a:r>
            <a:r>
              <a:rPr lang="en-US" sz="2600" dirty="0">
                <a:latin typeface="Calibri"/>
                <a:cs typeface="Calibri"/>
              </a:rPr>
              <a:t> </a:t>
            </a:r>
            <a:endParaRPr lang="en-US" sz="2600" dirty="0">
              <a:latin typeface="Calibri" panose="020F0502020204030204" pitchFamily="34" charset="0"/>
              <a:cs typeface="Calibri" panose="020F0502020204030204" pitchFamily="34" charset="0"/>
            </a:endParaRPr>
          </a:p>
          <a:p>
            <a:pPr marL="456565" indent="-456565"/>
            <a:r>
              <a:rPr lang="en-US" b="1" dirty="0">
                <a:effectLst/>
                <a:latin typeface="+mn-lt"/>
                <a:ea typeface="Calibri" panose="020F0502020204030204" pitchFamily="34" charset="0"/>
                <a:cs typeface="Times New Roman"/>
              </a:rPr>
              <a:t>MBTA communities with </a:t>
            </a:r>
            <a:r>
              <a:rPr lang="en-US" b="1" u="sng" dirty="0">
                <a:effectLst/>
                <a:latin typeface="+mn-lt"/>
                <a:ea typeface="Calibri" panose="020F0502020204030204" pitchFamily="34" charset="0"/>
                <a:cs typeface="Times New Roman"/>
              </a:rPr>
              <a:t>some</a:t>
            </a:r>
            <a:r>
              <a:rPr lang="en-US" b="1" dirty="0">
                <a:effectLst/>
                <a:latin typeface="+mn-lt"/>
                <a:ea typeface="Calibri" panose="020F0502020204030204" pitchFamily="34" charset="0"/>
                <a:cs typeface="Times New Roman"/>
              </a:rPr>
              <a:t> land area within 0.5 miles of a transit station</a:t>
            </a:r>
            <a:r>
              <a:rPr lang="en-US" b="1" dirty="0">
                <a:latin typeface="+mn-lt"/>
                <a:ea typeface="Calibri" panose="020F0502020204030204" pitchFamily="34" charset="0"/>
                <a:cs typeface="Times New Roman"/>
              </a:rPr>
              <a:t>: </a:t>
            </a:r>
            <a:endParaRPr lang="en-US" b="1" dirty="0">
              <a:latin typeface="+mn-lt"/>
              <a:ea typeface="Calibri" panose="020F0502020204030204" pitchFamily="34" charset="0"/>
              <a:cs typeface="Times New Roman" panose="02020603050405020304" pitchFamily="18" charset="0"/>
            </a:endParaRPr>
          </a:p>
          <a:p>
            <a:pPr marL="989330" lvl="1" indent="-456565"/>
            <a:r>
              <a:rPr lang="en-US" sz="2600" dirty="0">
                <a:effectLst/>
                <a:latin typeface="+mn-lt"/>
                <a:ea typeface="Calibri" panose="020F0502020204030204" pitchFamily="34" charset="0"/>
                <a:cs typeface="Times New Roman"/>
              </a:rPr>
              <a:t>Require </a:t>
            </a:r>
            <a:r>
              <a:rPr lang="en-US" sz="2600" dirty="0">
                <a:latin typeface="+mn-lt"/>
                <a:ea typeface="Calibri" panose="020F0502020204030204" pitchFamily="34" charset="0"/>
                <a:cs typeface="Times New Roman"/>
              </a:rPr>
              <a:t>at least ½ of land area</a:t>
            </a:r>
            <a:r>
              <a:rPr lang="en-US" sz="2600" dirty="0">
                <a:solidFill>
                  <a:srgbClr val="FF0000"/>
                </a:solidFill>
                <a:latin typeface="+mn-lt"/>
                <a:ea typeface="Calibri" panose="020F0502020204030204" pitchFamily="34" charset="0"/>
                <a:cs typeface="Times New Roman"/>
              </a:rPr>
              <a:t> </a:t>
            </a:r>
            <a:r>
              <a:rPr lang="en-US" sz="2600" dirty="0">
                <a:latin typeface="+mn-lt"/>
                <a:ea typeface="Calibri" panose="020F0502020204030204" pitchFamily="34" charset="0"/>
                <a:cs typeface="Times New Roman"/>
              </a:rPr>
              <a:t>of </a:t>
            </a:r>
            <a:r>
              <a:rPr lang="en-US" sz="2600" dirty="0">
                <a:effectLst/>
                <a:latin typeface="+mn-lt"/>
                <a:ea typeface="Calibri" panose="020F0502020204030204" pitchFamily="34" charset="0"/>
                <a:cs typeface="Times New Roman"/>
              </a:rPr>
              <a:t>the multi-family zoning district to be located within the prescribed distance</a:t>
            </a:r>
            <a:r>
              <a:rPr lang="en-US" sz="2600" dirty="0">
                <a:latin typeface="+mn-lt"/>
                <a:ea typeface="Calibri" panose="020F0502020204030204" pitchFamily="34" charset="0"/>
                <a:cs typeface="Times New Roman"/>
              </a:rPr>
              <a:t>, with exceptions only in unusual cases.</a:t>
            </a:r>
            <a:br>
              <a:rPr lang="en-US" sz="2600" dirty="0">
                <a:effectLst/>
                <a:latin typeface="+mn-lt"/>
                <a:ea typeface="Calibri" panose="020F0502020204030204" pitchFamily="34" charset="0"/>
                <a:cs typeface="Times New Roman"/>
              </a:rPr>
            </a:br>
            <a:endParaRPr lang="en-US" sz="2600">
              <a:latin typeface="+mn-lt"/>
              <a:ea typeface="Calibri" panose="020F0502020204030204" pitchFamily="34" charset="0"/>
              <a:cs typeface="Times New Roman"/>
            </a:endParaRPr>
          </a:p>
          <a:p>
            <a:pPr marL="456565" indent="-456565"/>
            <a:r>
              <a:rPr lang="en-US" b="1" dirty="0">
                <a:effectLst/>
                <a:latin typeface="+mn-lt"/>
                <a:ea typeface="Calibri" panose="020F0502020204030204" pitchFamily="34" charset="0"/>
                <a:cs typeface="Times New Roman"/>
              </a:rPr>
              <a:t>MBTA communities with </a:t>
            </a:r>
            <a:r>
              <a:rPr lang="en-US" b="1" u="sng" dirty="0">
                <a:effectLst/>
                <a:latin typeface="+mn-lt"/>
                <a:ea typeface="Calibri" panose="020F0502020204030204" pitchFamily="34" charset="0"/>
                <a:cs typeface="Times New Roman"/>
              </a:rPr>
              <a:t>no</a:t>
            </a:r>
            <a:r>
              <a:rPr lang="en-US" b="1" dirty="0">
                <a:effectLst/>
                <a:latin typeface="+mn-lt"/>
                <a:ea typeface="Calibri" panose="020F0502020204030204" pitchFamily="34" charset="0"/>
                <a:cs typeface="Times New Roman"/>
              </a:rPr>
              <a:t> land area within 0.5 miles of a transit station:</a:t>
            </a:r>
          </a:p>
          <a:p>
            <a:pPr marL="989330" lvl="1" indent="-456565"/>
            <a:r>
              <a:rPr lang="en-US" sz="2600" dirty="0">
                <a:latin typeface="+mn-lt"/>
                <a:ea typeface="Calibri" panose="020F0502020204030204" pitchFamily="34" charset="0"/>
                <a:cs typeface="Times New Roman"/>
              </a:rPr>
              <a:t>T</a:t>
            </a:r>
            <a:r>
              <a:rPr lang="en-US" sz="2600" dirty="0">
                <a:effectLst/>
                <a:latin typeface="+mn-lt"/>
                <a:ea typeface="Calibri" panose="020F0502020204030204" pitchFamily="34" charset="0"/>
                <a:cs typeface="Times New Roman"/>
              </a:rPr>
              <a:t>he multi-family district should</a:t>
            </a:r>
            <a:r>
              <a:rPr lang="en-US" sz="2600" dirty="0">
                <a:latin typeface="+mn-lt"/>
                <a:ea typeface="Calibri" panose="020F0502020204030204" pitchFamily="34" charset="0"/>
                <a:cs typeface="Times New Roman"/>
              </a:rPr>
              <a:t> </a:t>
            </a:r>
            <a:r>
              <a:rPr lang="en-US" sz="2600" dirty="0">
                <a:effectLst/>
                <a:latin typeface="+mn-lt"/>
                <a:ea typeface="Calibri" panose="020F0502020204030204" pitchFamily="34" charset="0"/>
                <a:cs typeface="Times New Roman"/>
              </a:rPr>
              <a:t>be located in an area with reasonable access to a transit station based on existing street patterns, pedestrian connections, and bicycle lanes, or in an area that otherwise is consistent with the Commonwealth’s sustainable development principles (e.g., near an existing downtown, village center, or an area of concentrated development).</a:t>
            </a:r>
            <a:r>
              <a:rPr lang="en-US" sz="2600" dirty="0">
                <a:latin typeface="+mn-lt"/>
                <a:ea typeface="Calibri" panose="020F0502020204030204" pitchFamily="34" charset="0"/>
                <a:cs typeface="Times New Roman"/>
              </a:rPr>
              <a:t> </a:t>
            </a:r>
            <a:endParaRPr lang="en-US" sz="2600" dirty="0">
              <a:effectLst/>
              <a:latin typeface="+mn-lt"/>
              <a:ea typeface="Calibri" panose="020F0502020204030204" pitchFamily="34" charset="0"/>
              <a:cs typeface="Times New Roman"/>
            </a:endParaRPr>
          </a:p>
        </p:txBody>
      </p:sp>
    </p:spTree>
    <p:extLst>
      <p:ext uri="{BB962C8B-B14F-4D97-AF65-F5344CB8AC3E}">
        <p14:creationId xmlns:p14="http://schemas.microsoft.com/office/powerpoint/2010/main" val="344181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Examples of ~15 Units Per Acre: </a:t>
            </a:r>
            <a:endParaRPr lang="en-US" b="1" dirty="0">
              <a:latin typeface="+mj-lt"/>
            </a:endParaRPr>
          </a:p>
        </p:txBody>
      </p:sp>
      <p:sp>
        <p:nvSpPr>
          <p:cNvPr id="8" name="Slide Number Placeholder 7"/>
          <p:cNvSpPr>
            <a:spLocks noGrp="1"/>
          </p:cNvSpPr>
          <p:nvPr>
            <p:ph type="sldNum" sz="quarter" idx="12"/>
          </p:nvPr>
        </p:nvSpPr>
        <p:spPr/>
        <p:txBody>
          <a:bodyPr/>
          <a:lstStyle/>
          <a:p>
            <a:fld id="{48F239AC-B64B-47D9-9A99-24B0D39D1C15}" type="slidenum">
              <a:rPr lang="en-US" smtClean="0"/>
              <a:t>14</a:t>
            </a:fld>
            <a:endParaRPr lang="en-US"/>
          </a:p>
        </p:txBody>
      </p:sp>
      <p:pic>
        <p:nvPicPr>
          <p:cNvPr id="3" name="Picture 3" descr="Cars parked in front of a building&#10;&#10;Description automatically generated">
            <a:extLst>
              <a:ext uri="{FF2B5EF4-FFF2-40B4-BE49-F238E27FC236}">
                <a16:creationId xmlns:a16="http://schemas.microsoft.com/office/drawing/2014/main" id="{ABFB001F-66D0-4743-B514-1F7C630CCDEB}"/>
              </a:ext>
            </a:extLst>
          </p:cNvPr>
          <p:cNvPicPr>
            <a:picLocks noChangeAspect="1"/>
          </p:cNvPicPr>
          <p:nvPr/>
        </p:nvPicPr>
        <p:blipFill>
          <a:blip r:embed="rId3"/>
          <a:stretch>
            <a:fillRect/>
          </a:stretch>
        </p:blipFill>
        <p:spPr>
          <a:xfrm>
            <a:off x="8567746" y="5289365"/>
            <a:ext cx="3110845" cy="2338209"/>
          </a:xfrm>
          <a:prstGeom prst="rect">
            <a:avLst/>
          </a:prstGeom>
        </p:spPr>
      </p:pic>
      <p:sp>
        <p:nvSpPr>
          <p:cNvPr id="4" name="TextBox 3">
            <a:extLst>
              <a:ext uri="{FF2B5EF4-FFF2-40B4-BE49-F238E27FC236}">
                <a16:creationId xmlns:a16="http://schemas.microsoft.com/office/drawing/2014/main" id="{7E1D5770-DE78-4D83-935B-A00256CBA1EA}"/>
              </a:ext>
            </a:extLst>
          </p:cNvPr>
          <p:cNvSpPr txBox="1"/>
          <p:nvPr/>
        </p:nvSpPr>
        <p:spPr>
          <a:xfrm>
            <a:off x="9107641" y="7589977"/>
            <a:ext cx="2171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 Lexington, MA </a:t>
            </a:r>
            <a:endParaRPr lang="en-US" sz="2400" dirty="0"/>
          </a:p>
        </p:txBody>
      </p:sp>
      <p:pic>
        <p:nvPicPr>
          <p:cNvPr id="5" name="Picture 5">
            <a:extLst>
              <a:ext uri="{FF2B5EF4-FFF2-40B4-BE49-F238E27FC236}">
                <a16:creationId xmlns:a16="http://schemas.microsoft.com/office/drawing/2014/main" id="{3F616235-5A43-4C5B-B1A7-6B40AFE7819F}"/>
              </a:ext>
            </a:extLst>
          </p:cNvPr>
          <p:cNvPicPr>
            <a:picLocks noChangeAspect="1"/>
          </p:cNvPicPr>
          <p:nvPr/>
        </p:nvPicPr>
        <p:blipFill rotWithShape="1">
          <a:blip r:embed="rId4"/>
          <a:srcRect t="18519"/>
          <a:stretch/>
        </p:blipFill>
        <p:spPr>
          <a:xfrm>
            <a:off x="11464473" y="3853265"/>
            <a:ext cx="2604722" cy="1554480"/>
          </a:xfrm>
          <a:prstGeom prst="rect">
            <a:avLst/>
          </a:prstGeom>
        </p:spPr>
      </p:pic>
      <p:sp>
        <p:nvSpPr>
          <p:cNvPr id="10" name="TextBox 9">
            <a:extLst>
              <a:ext uri="{FF2B5EF4-FFF2-40B4-BE49-F238E27FC236}">
                <a16:creationId xmlns:a16="http://schemas.microsoft.com/office/drawing/2014/main" id="{155B6EF1-122A-4D12-9E63-74368C13D4A9}"/>
              </a:ext>
            </a:extLst>
          </p:cNvPr>
          <p:cNvSpPr txBox="1"/>
          <p:nvPr/>
        </p:nvSpPr>
        <p:spPr>
          <a:xfrm>
            <a:off x="11678591" y="5472266"/>
            <a:ext cx="20424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Sudbury, MA</a:t>
            </a:r>
          </a:p>
        </p:txBody>
      </p:sp>
      <p:pic>
        <p:nvPicPr>
          <p:cNvPr id="11" name="Picture 11" descr="A picture containing sky, building, outdoor, house&#10;&#10;Description automatically generated">
            <a:extLst>
              <a:ext uri="{FF2B5EF4-FFF2-40B4-BE49-F238E27FC236}">
                <a16:creationId xmlns:a16="http://schemas.microsoft.com/office/drawing/2014/main" id="{77C027C5-43CB-4736-8829-49226C0F09BB}"/>
              </a:ext>
            </a:extLst>
          </p:cNvPr>
          <p:cNvPicPr>
            <a:picLocks noChangeAspect="1"/>
          </p:cNvPicPr>
          <p:nvPr/>
        </p:nvPicPr>
        <p:blipFill rotWithShape="1">
          <a:blip r:embed="rId5"/>
          <a:srcRect t="22238"/>
          <a:stretch/>
        </p:blipFill>
        <p:spPr>
          <a:xfrm>
            <a:off x="10143959" y="1153782"/>
            <a:ext cx="3457756" cy="2011680"/>
          </a:xfrm>
          <a:prstGeom prst="rect">
            <a:avLst/>
          </a:prstGeom>
        </p:spPr>
      </p:pic>
      <p:sp>
        <p:nvSpPr>
          <p:cNvPr id="12" name="TextBox 11">
            <a:extLst>
              <a:ext uri="{FF2B5EF4-FFF2-40B4-BE49-F238E27FC236}">
                <a16:creationId xmlns:a16="http://schemas.microsoft.com/office/drawing/2014/main" id="{F5DD570D-9CD0-4ACC-A399-1C5FC11A6C94}"/>
              </a:ext>
            </a:extLst>
          </p:cNvPr>
          <p:cNvSpPr txBox="1"/>
          <p:nvPr/>
        </p:nvSpPr>
        <p:spPr>
          <a:xfrm>
            <a:off x="10878154" y="3247085"/>
            <a:ext cx="23842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Westwood, MA</a:t>
            </a:r>
          </a:p>
        </p:txBody>
      </p:sp>
      <p:sp>
        <p:nvSpPr>
          <p:cNvPr id="13" name="TextBox 12">
            <a:extLst>
              <a:ext uri="{FF2B5EF4-FFF2-40B4-BE49-F238E27FC236}">
                <a16:creationId xmlns:a16="http://schemas.microsoft.com/office/drawing/2014/main" id="{6FBBE3A4-FBC7-41AB-8D5A-0107F76AFA67}"/>
              </a:ext>
            </a:extLst>
          </p:cNvPr>
          <p:cNvSpPr txBox="1"/>
          <p:nvPr/>
        </p:nvSpPr>
        <p:spPr>
          <a:xfrm>
            <a:off x="12563555" y="755260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cs typeface="Calibri"/>
              </a:rPr>
              <a:t>Credit: Amy Dain</a:t>
            </a:r>
          </a:p>
        </p:txBody>
      </p:sp>
      <p:pic>
        <p:nvPicPr>
          <p:cNvPr id="16" name="Picture 16">
            <a:extLst>
              <a:ext uri="{FF2B5EF4-FFF2-40B4-BE49-F238E27FC236}">
                <a16:creationId xmlns:a16="http://schemas.microsoft.com/office/drawing/2014/main" id="{BE276A5B-827D-4356-BBE9-54F695786B45}"/>
              </a:ext>
            </a:extLst>
          </p:cNvPr>
          <p:cNvPicPr>
            <a:picLocks noChangeAspect="1"/>
          </p:cNvPicPr>
          <p:nvPr/>
        </p:nvPicPr>
        <p:blipFill rotWithShape="1">
          <a:blip r:embed="rId6"/>
          <a:srcRect l="4605" t="15697"/>
          <a:stretch/>
        </p:blipFill>
        <p:spPr>
          <a:xfrm>
            <a:off x="7676707" y="3423874"/>
            <a:ext cx="3140754" cy="1737360"/>
          </a:xfrm>
          <a:prstGeom prst="rect">
            <a:avLst/>
          </a:prstGeom>
        </p:spPr>
      </p:pic>
      <p:sp>
        <p:nvSpPr>
          <p:cNvPr id="17" name="TextBox 16">
            <a:extLst>
              <a:ext uri="{FF2B5EF4-FFF2-40B4-BE49-F238E27FC236}">
                <a16:creationId xmlns:a16="http://schemas.microsoft.com/office/drawing/2014/main" id="{D588FE96-D685-48B2-8EA8-4A8E7BD1AFAE}"/>
              </a:ext>
            </a:extLst>
          </p:cNvPr>
          <p:cNvSpPr txBox="1"/>
          <p:nvPr/>
        </p:nvSpPr>
        <p:spPr>
          <a:xfrm>
            <a:off x="8266727" y="5203911"/>
            <a:ext cx="19267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Norfolk, MA </a:t>
            </a:r>
            <a:endParaRPr lang="en-US" sz="2400" dirty="0"/>
          </a:p>
        </p:txBody>
      </p:sp>
      <p:pic>
        <p:nvPicPr>
          <p:cNvPr id="9" name="Picture 8">
            <a:extLst>
              <a:ext uri="{FF2B5EF4-FFF2-40B4-BE49-F238E27FC236}">
                <a16:creationId xmlns:a16="http://schemas.microsoft.com/office/drawing/2014/main" id="{E451724C-98B0-4B75-9D8A-AD33533E3288}"/>
              </a:ext>
            </a:extLst>
          </p:cNvPr>
          <p:cNvPicPr>
            <a:picLocks noChangeAspect="1"/>
          </p:cNvPicPr>
          <p:nvPr/>
        </p:nvPicPr>
        <p:blipFill>
          <a:blip r:embed="rId7"/>
          <a:stretch>
            <a:fillRect/>
          </a:stretch>
        </p:blipFill>
        <p:spPr>
          <a:xfrm>
            <a:off x="737623" y="1378809"/>
            <a:ext cx="6174155" cy="5145129"/>
          </a:xfrm>
          <a:prstGeom prst="rect">
            <a:avLst/>
          </a:prstGeom>
        </p:spPr>
      </p:pic>
      <p:sp>
        <p:nvSpPr>
          <p:cNvPr id="15" name="TextBox 14">
            <a:extLst>
              <a:ext uri="{FF2B5EF4-FFF2-40B4-BE49-F238E27FC236}">
                <a16:creationId xmlns:a16="http://schemas.microsoft.com/office/drawing/2014/main" id="{4777F285-C3B9-44D2-B7E8-18D2C0728B48}"/>
              </a:ext>
            </a:extLst>
          </p:cNvPr>
          <p:cNvSpPr txBox="1"/>
          <p:nvPr/>
        </p:nvSpPr>
        <p:spPr>
          <a:xfrm>
            <a:off x="967200" y="6604518"/>
            <a:ext cx="5715000" cy="584775"/>
          </a:xfrm>
          <a:prstGeom prst="rect">
            <a:avLst/>
          </a:prstGeom>
          <a:noFill/>
        </p:spPr>
        <p:txBody>
          <a:bodyPr wrap="square" rtlCol="0">
            <a:spAutoFit/>
          </a:bodyPr>
          <a:lstStyle/>
          <a:p>
            <a:r>
              <a:rPr lang="en-US" sz="1600" b="1" dirty="0"/>
              <a:t>Source: </a:t>
            </a:r>
            <a:r>
              <a:rPr lang="en-US" sz="1600" i="1" dirty="0"/>
              <a:t>The Urbanist </a:t>
            </a:r>
            <a:r>
              <a:rPr lang="en-US" sz="1600" dirty="0"/>
              <a:t>illustrating </a:t>
            </a:r>
            <a:r>
              <a:rPr lang="en-US" sz="1600" b="0" dirty="0">
                <a:effectLst/>
              </a:rPr>
              <a:t>new mixed-housing-type subdivision at ~15 units per acre</a:t>
            </a:r>
            <a:endParaRPr lang="en-US" sz="1600" dirty="0"/>
          </a:p>
        </p:txBody>
      </p:sp>
    </p:spTree>
    <p:extLst>
      <p:ext uri="{BB962C8B-B14F-4D97-AF65-F5344CB8AC3E}">
        <p14:creationId xmlns:p14="http://schemas.microsoft.com/office/powerpoint/2010/main" val="296120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j-lt"/>
              </a:rPr>
              <a:t>Importance of Technical Assistance</a:t>
            </a:r>
          </a:p>
        </p:txBody>
      </p:sp>
      <p:sp>
        <p:nvSpPr>
          <p:cNvPr id="8" name="Slide Number Placeholder 7"/>
          <p:cNvSpPr>
            <a:spLocks noGrp="1"/>
          </p:cNvSpPr>
          <p:nvPr>
            <p:ph type="sldNum" sz="quarter" idx="12"/>
          </p:nvPr>
        </p:nvSpPr>
        <p:spPr/>
        <p:txBody>
          <a:bodyPr/>
          <a:lstStyle/>
          <a:p>
            <a:fld id="{48F239AC-B64B-47D9-9A99-24B0D39D1C15}" type="slidenum">
              <a:rPr lang="en-US" smtClean="0"/>
              <a:t>15</a:t>
            </a:fld>
            <a:endParaRPr lang="en-US"/>
          </a:p>
        </p:txBody>
      </p:sp>
      <p:sp>
        <p:nvSpPr>
          <p:cNvPr id="9" name="Subtitle 2"/>
          <p:cNvSpPr txBox="1">
            <a:spLocks/>
          </p:cNvSpPr>
          <p:nvPr/>
        </p:nvSpPr>
        <p:spPr>
          <a:xfrm>
            <a:off x="181025" y="1437831"/>
            <a:ext cx="1415199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100">
              <a:latin typeface="Calibri" panose="020F0502020204030204" pitchFamily="34" charset="0"/>
              <a:cs typeface="Calibri" panose="020F0502020204030204" pitchFamily="34" charset="0"/>
            </a:endParaRPr>
          </a:p>
        </p:txBody>
      </p:sp>
      <p:sp>
        <p:nvSpPr>
          <p:cNvPr id="6" name="Subtitle 2"/>
          <p:cNvSpPr txBox="1">
            <a:spLocks/>
          </p:cNvSpPr>
          <p:nvPr/>
        </p:nvSpPr>
        <p:spPr>
          <a:xfrm>
            <a:off x="0" y="1203690"/>
            <a:ext cx="10340840" cy="6787299"/>
          </a:xfrm>
          <a:prstGeom prst="rect">
            <a:avLst/>
          </a:prstGeom>
        </p:spPr>
        <p:txBody>
          <a:bodyPr vert="horz" lIns="146279" tIns="73139" rIns="146279" bIns="73139" rtlCol="0" anchor="t">
            <a:normAutofit lnSpcReduction="10000"/>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sz="3600" dirty="0">
                <a:latin typeface="+mn-lt"/>
                <a:cs typeface="Calibri"/>
              </a:rPr>
              <a:t>The Baker-</a:t>
            </a:r>
            <a:r>
              <a:rPr lang="en-US" sz="3600" dirty="0" err="1">
                <a:latin typeface="+mn-lt"/>
                <a:cs typeface="Calibri"/>
              </a:rPr>
              <a:t>Polito</a:t>
            </a:r>
            <a:r>
              <a:rPr lang="en-US" sz="3600" dirty="0">
                <a:latin typeface="+mn-lt"/>
                <a:cs typeface="Calibri"/>
              </a:rPr>
              <a:t> Administration realizes that implementation is going to be complex and challenging, and that some municipalities – possibly many – are going to need help and support of different kinds.</a:t>
            </a:r>
          </a:p>
          <a:p>
            <a:pPr marL="456565" indent="-456565"/>
            <a:r>
              <a:rPr lang="en-US" sz="3600" dirty="0">
                <a:latin typeface="+mn-lt"/>
                <a:cs typeface="Calibri"/>
              </a:rPr>
              <a:t>To that end, we are developing a suite of Technical Assistance to support municipalities, over time, with implementation.</a:t>
            </a:r>
            <a:endParaRPr lang="en-US" sz="3600" dirty="0">
              <a:latin typeface="+mn-lt"/>
            </a:endParaRPr>
          </a:p>
          <a:p>
            <a:pPr marL="456565" indent="-456565"/>
            <a:r>
              <a:rPr lang="en-US" sz="3600" dirty="0">
                <a:latin typeface="+mn-lt"/>
                <a:ea typeface="Calibri" panose="020F0502020204030204" pitchFamily="34" charset="0"/>
                <a:cs typeface="Calibri"/>
              </a:rPr>
              <a:t>EOHED/DHCD/MHP are working to make the process of seeking and receiving technical assistance as streamlined as possible for municipalities.</a:t>
            </a:r>
            <a:endParaRPr lang="en-US" sz="3200" dirty="0">
              <a:latin typeface="+mn-lt"/>
              <a:ea typeface="Calibri" panose="020F0502020204030204" pitchFamily="34" charset="0"/>
              <a:cs typeface="Calibri"/>
            </a:endParaRPr>
          </a:p>
          <a:p>
            <a:pPr marL="989965" lvl="1" indent="-380365"/>
            <a:endParaRPr lang="en-US" dirty="0">
              <a:latin typeface="Gill Sans MT"/>
              <a:ea typeface="Calibri" panose="020F0502020204030204" pitchFamily="34" charset="0"/>
              <a:cs typeface="Calibri"/>
            </a:endParaRPr>
          </a:p>
          <a:p>
            <a:pPr marL="989330" lvl="1" indent="-456565"/>
            <a:endParaRPr lang="en-US" sz="2600" dirty="0">
              <a:latin typeface="+mn-lt"/>
              <a:ea typeface="Calibri" panose="020F0502020204030204" pitchFamily="34" charset="0"/>
              <a:cs typeface="Times New Roman"/>
            </a:endParaRPr>
          </a:p>
        </p:txBody>
      </p:sp>
      <p:pic>
        <p:nvPicPr>
          <p:cNvPr id="10" name="Picture 6">
            <a:extLst>
              <a:ext uri="{FF2B5EF4-FFF2-40B4-BE49-F238E27FC236}">
                <a16:creationId xmlns:a16="http://schemas.microsoft.com/office/drawing/2014/main" id="{CF484E7B-676C-401D-9D63-1612F5C6C2EC}"/>
              </a:ext>
            </a:extLst>
          </p:cNvPr>
          <p:cNvPicPr>
            <a:picLocks noChangeAspect="1"/>
          </p:cNvPicPr>
          <p:nvPr/>
        </p:nvPicPr>
        <p:blipFill>
          <a:blip r:embed="rId3"/>
          <a:stretch>
            <a:fillRect/>
          </a:stretch>
        </p:blipFill>
        <p:spPr>
          <a:xfrm>
            <a:off x="10780904" y="1691073"/>
            <a:ext cx="3552116" cy="1455083"/>
          </a:xfrm>
          <a:prstGeom prst="rect">
            <a:avLst/>
          </a:prstGeom>
        </p:spPr>
      </p:pic>
      <p:pic>
        <p:nvPicPr>
          <p:cNvPr id="1026" name="Picture 2" descr="MHP Logo">
            <a:extLst>
              <a:ext uri="{FF2B5EF4-FFF2-40B4-BE49-F238E27FC236}">
                <a16:creationId xmlns:a16="http://schemas.microsoft.com/office/drawing/2014/main" id="{3DC246E5-68AD-47E8-BF12-A7C40D4E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0808" y="5512571"/>
            <a:ext cx="1955331" cy="1874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partment of Housing and Community Development">
            <a:extLst>
              <a:ext uri="{FF2B5EF4-FFF2-40B4-BE49-F238E27FC236}">
                <a16:creationId xmlns:a16="http://schemas.microsoft.com/office/drawing/2014/main" id="{A4E442B1-7776-4779-B802-8E317E3DF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757" y="3628361"/>
            <a:ext cx="2643124" cy="140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2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j-lt"/>
              </a:rPr>
              <a:t>Technical Assistance (TA) - Continued</a:t>
            </a:r>
          </a:p>
        </p:txBody>
      </p:sp>
      <p:sp>
        <p:nvSpPr>
          <p:cNvPr id="8" name="Slide Number Placeholder 7"/>
          <p:cNvSpPr>
            <a:spLocks noGrp="1"/>
          </p:cNvSpPr>
          <p:nvPr>
            <p:ph type="sldNum" sz="quarter" idx="12"/>
          </p:nvPr>
        </p:nvSpPr>
        <p:spPr/>
        <p:txBody>
          <a:bodyPr/>
          <a:lstStyle/>
          <a:p>
            <a:fld id="{48F239AC-B64B-47D9-9A99-24B0D39D1C15}" type="slidenum">
              <a:rPr lang="en-US" smtClean="0"/>
              <a:t>16</a:t>
            </a:fld>
            <a:endParaRPr lang="en-US"/>
          </a:p>
        </p:txBody>
      </p:sp>
      <p:sp>
        <p:nvSpPr>
          <p:cNvPr id="9" name="Subtitle 2"/>
          <p:cNvSpPr txBox="1">
            <a:spLocks/>
          </p:cNvSpPr>
          <p:nvPr/>
        </p:nvSpPr>
        <p:spPr>
          <a:xfrm>
            <a:off x="181025" y="1437831"/>
            <a:ext cx="1415199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100">
              <a:latin typeface="Calibri" panose="020F0502020204030204" pitchFamily="34" charset="0"/>
              <a:cs typeface="Calibri" panose="020F0502020204030204" pitchFamily="34" charset="0"/>
            </a:endParaRPr>
          </a:p>
        </p:txBody>
      </p:sp>
      <p:sp>
        <p:nvSpPr>
          <p:cNvPr id="6" name="Subtitle 2"/>
          <p:cNvSpPr txBox="1">
            <a:spLocks/>
          </p:cNvSpPr>
          <p:nvPr/>
        </p:nvSpPr>
        <p:spPr>
          <a:xfrm>
            <a:off x="279143" y="1308501"/>
            <a:ext cx="14069068" cy="6787299"/>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b="1" dirty="0">
                <a:latin typeface="+mn-lt"/>
                <a:ea typeface="Calibri" panose="020F0502020204030204" pitchFamily="34" charset="0"/>
                <a:cs typeface="Calibri"/>
              </a:rPr>
              <a:t>From the Massachusetts Housing Partnership (MHP), with consultant support:</a:t>
            </a:r>
          </a:p>
          <a:p>
            <a:pPr marL="989965" lvl="1" indent="-380365"/>
            <a:r>
              <a:rPr lang="en-US" dirty="0">
                <a:latin typeface="+mn-lt"/>
                <a:ea typeface="Calibri" panose="020F0502020204030204" pitchFamily="34" charset="0"/>
                <a:cs typeface="Calibri"/>
              </a:rPr>
              <a:t>Online tools and a clearinghouse of info, available to municipalities at their own pace, to include:</a:t>
            </a:r>
          </a:p>
          <a:p>
            <a:pPr marL="1523365" lvl="2" indent="-304165"/>
            <a:r>
              <a:rPr lang="en-US" dirty="0">
                <a:latin typeface="+mn-lt"/>
                <a:ea typeface="Calibri" panose="020F0502020204030204" pitchFamily="34" charset="0"/>
                <a:cs typeface="Calibri"/>
              </a:rPr>
              <a:t>Webinars and training modules, best practices, model ordinances and bylaws, and sample public outreach materials</a:t>
            </a:r>
          </a:p>
          <a:p>
            <a:pPr marL="989965" lvl="1" indent="-380365"/>
            <a:r>
              <a:rPr lang="en-US" dirty="0">
                <a:latin typeface="+mn-lt"/>
                <a:ea typeface="Calibri" panose="020F0502020204030204" pitchFamily="34" charset="0"/>
                <a:cs typeface="Calibri"/>
              </a:rPr>
              <a:t>Grant monies for third-party assistance to municipalities selected based on their readiness to participate and need for support, to include help with:</a:t>
            </a:r>
          </a:p>
          <a:p>
            <a:pPr marL="1523365" lvl="2" indent="-304165"/>
            <a:r>
              <a:rPr lang="en-US" dirty="0">
                <a:latin typeface="+mn-lt"/>
                <a:ea typeface="Calibri" panose="020F0502020204030204" pitchFamily="34" charset="0"/>
                <a:cs typeface="Calibri"/>
              </a:rPr>
              <a:t>Drafting/amending bylaws and ordinances, conducting build-out analysis, drawing/mapping district boundaries, etc. </a:t>
            </a:r>
          </a:p>
          <a:p>
            <a:pPr marL="1523365" lvl="2" indent="-304165"/>
            <a:r>
              <a:rPr lang="en-US" dirty="0">
                <a:latin typeface="+mn-lt"/>
                <a:ea typeface="Calibri" panose="020F0502020204030204" pitchFamily="34" charset="0"/>
                <a:cs typeface="Calibri"/>
              </a:rPr>
              <a:t>Information and links to all available technical assistance resources for MBTA communities to be posted on the</a:t>
            </a:r>
            <a:r>
              <a:rPr lang="en-US" dirty="0">
                <a:latin typeface="+mn-lt"/>
                <a:ea typeface="Calibri" panose="020F0502020204030204" pitchFamily="34" charset="0"/>
                <a:cs typeface="Calibri"/>
                <a:hlinkClick r:id="rId3"/>
              </a:rPr>
              <a:t> Housing Toolbox</a:t>
            </a:r>
          </a:p>
          <a:p>
            <a:pPr marL="455930" indent="-456565"/>
            <a:r>
              <a:rPr lang="en-US" b="1" dirty="0">
                <a:latin typeface="Calibri"/>
                <a:ea typeface="Calibri" panose="020F0502020204030204" pitchFamily="34" charset="0"/>
                <a:cs typeface="Times New Roman"/>
              </a:rPr>
              <a:t>Additional TA opportunities and avenues will include: </a:t>
            </a:r>
          </a:p>
          <a:p>
            <a:pPr marL="989330" lvl="1" indent="-456565"/>
            <a:r>
              <a:rPr lang="en-US" dirty="0">
                <a:latin typeface="Calibri"/>
                <a:ea typeface="Calibri" panose="020F0502020204030204" pitchFamily="34" charset="0"/>
                <a:cs typeface="Times New Roman"/>
              </a:rPr>
              <a:t>FY23 Community One Stop: MBTA Communities can apply for assistance</a:t>
            </a:r>
            <a:r>
              <a:rPr lang="en-US" dirty="0">
                <a:solidFill>
                  <a:srgbClr val="00B050"/>
                </a:solidFill>
                <a:latin typeface="Calibri"/>
                <a:ea typeface="Calibri" panose="020F0502020204030204" pitchFamily="34" charset="0"/>
                <a:cs typeface="Times New Roman"/>
              </a:rPr>
              <a:t> </a:t>
            </a:r>
            <a:r>
              <a:rPr lang="en-US" dirty="0">
                <a:latin typeface="Calibri"/>
                <a:ea typeface="Calibri" panose="020F0502020204030204" pitchFamily="34" charset="0"/>
                <a:cs typeface="Times New Roman"/>
              </a:rPr>
              <a:t>through programs like the Housing Choice Grant Program, Community Planning Grants, and the Rural and Small Town Development Fund</a:t>
            </a:r>
          </a:p>
          <a:p>
            <a:pPr marL="989330" lvl="1" indent="-456565"/>
            <a:r>
              <a:rPr lang="en-US" dirty="0">
                <a:latin typeface="Calibri"/>
                <a:ea typeface="Calibri" panose="020F0502020204030204" pitchFamily="34" charset="0"/>
                <a:cs typeface="Times New Roman"/>
              </a:rPr>
              <a:t>FY23 EOEEA Land Use Planning Grant program will prioritize MBTA municipalities</a:t>
            </a:r>
          </a:p>
          <a:p>
            <a:pPr marL="989330" lvl="1" indent="-456565"/>
            <a:r>
              <a:rPr lang="en-US" dirty="0">
                <a:latin typeface="Calibri"/>
                <a:ea typeface="Calibri" panose="020F0502020204030204" pitchFamily="34" charset="0"/>
                <a:cs typeface="Times New Roman"/>
              </a:rPr>
              <a:t>Support from eight Regional Planning Agencies through prioritization of Commonwealth-provided District Local Technical Assistance (DLTA) funding to municipalities seeking to implement the new provisions and needing help to do so.</a:t>
            </a:r>
          </a:p>
          <a:p>
            <a:pPr marL="989330" lvl="1" indent="-456565"/>
            <a:r>
              <a:rPr lang="en-US" dirty="0">
                <a:latin typeface="Calibri"/>
                <a:ea typeface="Calibri" panose="020F0502020204030204" pitchFamily="34" charset="0"/>
                <a:cs typeface="Times New Roman"/>
              </a:rPr>
              <a:t>And potentially more…</a:t>
            </a:r>
          </a:p>
        </p:txBody>
      </p:sp>
    </p:spTree>
    <p:extLst>
      <p:ext uri="{BB962C8B-B14F-4D97-AF65-F5344CB8AC3E}">
        <p14:creationId xmlns:p14="http://schemas.microsoft.com/office/powerpoint/2010/main" val="297669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E84440E0-012D-42AC-9783-C3103DB5ADF5}"/>
              </a:ext>
            </a:extLst>
          </p:cNvPr>
          <p:cNvPicPr>
            <a:picLocks noChangeAspect="1"/>
          </p:cNvPicPr>
          <p:nvPr/>
        </p:nvPicPr>
        <p:blipFill>
          <a:blip r:embed="rId3"/>
          <a:stretch>
            <a:fillRect/>
          </a:stretch>
        </p:blipFill>
        <p:spPr>
          <a:xfrm>
            <a:off x="8797895" y="1485742"/>
            <a:ext cx="5409487" cy="6010145"/>
          </a:xfrm>
          <a:prstGeom prst="rect">
            <a:avLst/>
          </a:prstGeom>
        </p:spPr>
      </p:pic>
      <p:sp>
        <p:nvSpPr>
          <p:cNvPr id="2" name="Title 1"/>
          <p:cNvSpPr>
            <a:spLocks noGrp="1"/>
          </p:cNvSpPr>
          <p:nvPr>
            <p:ph type="title"/>
          </p:nvPr>
        </p:nvSpPr>
        <p:spPr/>
        <p:txBody>
          <a:bodyPr>
            <a:normAutofit/>
          </a:bodyPr>
          <a:lstStyle/>
          <a:p>
            <a:r>
              <a:rPr lang="en-US" b="1" dirty="0">
                <a:latin typeface="+mj-lt"/>
              </a:rPr>
              <a:t>How to Comply in 2022</a:t>
            </a:r>
          </a:p>
        </p:txBody>
      </p:sp>
      <p:sp>
        <p:nvSpPr>
          <p:cNvPr id="8" name="Slide Number Placeholder 7"/>
          <p:cNvSpPr>
            <a:spLocks noGrp="1"/>
          </p:cNvSpPr>
          <p:nvPr>
            <p:ph type="sldNum" sz="quarter" idx="12"/>
          </p:nvPr>
        </p:nvSpPr>
        <p:spPr/>
        <p:txBody>
          <a:bodyPr/>
          <a:lstStyle/>
          <a:p>
            <a:fld id="{48F239AC-B64B-47D9-9A99-24B0D39D1C15}" type="slidenum">
              <a:rPr lang="en-US" smtClean="0"/>
              <a:t>17</a:t>
            </a:fld>
            <a:endParaRPr lang="en-US"/>
          </a:p>
        </p:txBody>
      </p:sp>
      <p:sp>
        <p:nvSpPr>
          <p:cNvPr id="9" name="Subtitle 2"/>
          <p:cNvSpPr txBox="1">
            <a:spLocks/>
          </p:cNvSpPr>
          <p:nvPr/>
        </p:nvSpPr>
        <p:spPr>
          <a:xfrm>
            <a:off x="181025" y="1437831"/>
            <a:ext cx="1415199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100">
              <a:latin typeface="Calibri" panose="020F0502020204030204" pitchFamily="34" charset="0"/>
              <a:cs typeface="Calibri" panose="020F0502020204030204" pitchFamily="34" charset="0"/>
            </a:endParaRPr>
          </a:p>
        </p:txBody>
      </p:sp>
      <p:sp>
        <p:nvSpPr>
          <p:cNvPr id="6" name="Subtitle 2"/>
          <p:cNvSpPr txBox="1">
            <a:spLocks/>
          </p:cNvSpPr>
          <p:nvPr/>
        </p:nvSpPr>
        <p:spPr>
          <a:xfrm>
            <a:off x="181025" y="1224365"/>
            <a:ext cx="8015236" cy="6532483"/>
          </a:xfrm>
          <a:prstGeom prst="rect">
            <a:avLst/>
          </a:prstGeom>
        </p:spPr>
        <p:txBody>
          <a:bodyPr vert="horz" lIns="146279" tIns="73139" rIns="146279" bIns="73139" rtlCol="0" anchor="t">
            <a:normAutofit fontScale="92500" lnSpcReduction="10000"/>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spcBef>
                <a:spcPts val="600"/>
              </a:spcBef>
            </a:pPr>
            <a:r>
              <a:rPr lang="en-US" sz="3200" dirty="0">
                <a:latin typeface="Calibri"/>
                <a:cs typeface="Calibri"/>
              </a:rPr>
              <a:t>Each MBTA community will be deemed to achieve interim</a:t>
            </a:r>
            <a:r>
              <a:rPr lang="en-US" sz="3200" dirty="0">
                <a:solidFill>
                  <a:srgbClr val="FF0000"/>
                </a:solidFill>
                <a:latin typeface="Calibri"/>
                <a:cs typeface="Calibri"/>
              </a:rPr>
              <a:t> </a:t>
            </a:r>
            <a:r>
              <a:rPr lang="en-US" sz="3200" dirty="0">
                <a:latin typeface="Calibri"/>
                <a:cs typeface="Calibri"/>
              </a:rPr>
              <a:t>compliance—and remain eligible for the 2022 One Stop—as long as it completes the “MBTA Community Information Form”. </a:t>
            </a:r>
            <a:endParaRPr lang="en-US" dirty="0"/>
          </a:p>
          <a:p>
            <a:pPr marL="456565" indent="-456565">
              <a:spcBef>
                <a:spcPts val="600"/>
              </a:spcBef>
            </a:pPr>
            <a:r>
              <a:rPr lang="en-US" sz="3200" dirty="0">
                <a:latin typeface="Calibri"/>
                <a:cs typeface="Calibri"/>
              </a:rPr>
              <a:t>This online form includes some straightforward requests: </a:t>
            </a:r>
          </a:p>
          <a:p>
            <a:pPr marL="989965" lvl="1" indent="-380365">
              <a:spcBef>
                <a:spcPts val="600"/>
              </a:spcBef>
            </a:pPr>
            <a:r>
              <a:rPr lang="en-US" dirty="0">
                <a:latin typeface="Calibri"/>
                <a:cs typeface="Calibri"/>
              </a:rPr>
              <a:t>Provide basic information about existing zoning via online form</a:t>
            </a:r>
          </a:p>
          <a:p>
            <a:pPr marL="989965" lvl="1" indent="-380365">
              <a:spcBef>
                <a:spcPts val="600"/>
              </a:spcBef>
            </a:pPr>
            <a:r>
              <a:rPr lang="en-US" dirty="0">
                <a:latin typeface="Calibri"/>
                <a:cs typeface="Calibri"/>
              </a:rPr>
              <a:t>Discuss the MBTA draft guidance at a meeting of the select board, city council or Town Council</a:t>
            </a:r>
          </a:p>
          <a:p>
            <a:pPr marL="989965" lvl="1" indent="-380365">
              <a:spcBef>
                <a:spcPts val="600"/>
              </a:spcBef>
            </a:pPr>
            <a:r>
              <a:rPr lang="en-US" dirty="0">
                <a:latin typeface="Calibri"/>
                <a:cs typeface="Calibri"/>
              </a:rPr>
              <a:t>12 communities need to update GIS parcel data needed to make unit capacity and density calculation</a:t>
            </a:r>
          </a:p>
          <a:p>
            <a:pPr marL="456565" indent="-456565">
              <a:spcBef>
                <a:spcPts val="600"/>
              </a:spcBef>
            </a:pPr>
            <a:r>
              <a:rPr lang="en-US" u="sng" dirty="0">
                <a:latin typeface="Calibri"/>
                <a:cs typeface="Calibri"/>
              </a:rPr>
              <a:t>To be eligible for </a:t>
            </a:r>
            <a:r>
              <a:rPr lang="en-US" u="sng" dirty="0" err="1">
                <a:latin typeface="Calibri"/>
                <a:cs typeface="Calibri"/>
              </a:rPr>
              <a:t>MassWorks</a:t>
            </a:r>
            <a:r>
              <a:rPr lang="en-US" u="sng" dirty="0">
                <a:latin typeface="Calibri"/>
                <a:cs typeface="Calibri"/>
              </a:rPr>
              <a:t> &amp; Housing Choice Community Grants via the 2022 One Stop Process, you must complete this form by May 2nd, 2022.</a:t>
            </a:r>
          </a:p>
        </p:txBody>
      </p:sp>
      <p:sp>
        <p:nvSpPr>
          <p:cNvPr id="3" name="Arrow: Right 2">
            <a:extLst>
              <a:ext uri="{FF2B5EF4-FFF2-40B4-BE49-F238E27FC236}">
                <a16:creationId xmlns:a16="http://schemas.microsoft.com/office/drawing/2014/main" id="{C865362B-082A-455C-94EE-0502F1576A49}"/>
              </a:ext>
            </a:extLst>
          </p:cNvPr>
          <p:cNvSpPr/>
          <p:nvPr/>
        </p:nvSpPr>
        <p:spPr>
          <a:xfrm>
            <a:off x="4321549" y="3084162"/>
            <a:ext cx="2371241" cy="41845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5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j-lt"/>
              </a:rPr>
              <a:t>Timeline to Finalize Guidelines</a:t>
            </a:r>
          </a:p>
        </p:txBody>
      </p:sp>
      <p:sp>
        <p:nvSpPr>
          <p:cNvPr id="8" name="Slide Number Placeholder 7"/>
          <p:cNvSpPr>
            <a:spLocks noGrp="1"/>
          </p:cNvSpPr>
          <p:nvPr>
            <p:ph type="sldNum" sz="quarter" idx="12"/>
          </p:nvPr>
        </p:nvSpPr>
        <p:spPr/>
        <p:txBody>
          <a:bodyPr/>
          <a:lstStyle/>
          <a:p>
            <a:fld id="{48F239AC-B64B-47D9-9A99-24B0D39D1C15}" type="slidenum">
              <a:rPr lang="en-US" smtClean="0"/>
              <a:t>18</a:t>
            </a:fld>
            <a:endParaRPr lang="en-US"/>
          </a:p>
        </p:txBody>
      </p:sp>
      <p:sp>
        <p:nvSpPr>
          <p:cNvPr id="9" name="Subtitle 2"/>
          <p:cNvSpPr txBox="1">
            <a:spLocks/>
          </p:cNvSpPr>
          <p:nvPr/>
        </p:nvSpPr>
        <p:spPr>
          <a:xfrm>
            <a:off x="181025" y="1437831"/>
            <a:ext cx="14151995" cy="631901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100">
              <a:latin typeface="Calibri" panose="020F0502020204030204" pitchFamily="34" charset="0"/>
              <a:cs typeface="Calibri" panose="020F0502020204030204" pitchFamily="34" charset="0"/>
            </a:endParaRPr>
          </a:p>
        </p:txBody>
      </p:sp>
      <p:sp>
        <p:nvSpPr>
          <p:cNvPr id="6" name="Subtitle 2"/>
          <p:cNvSpPr txBox="1">
            <a:spLocks/>
          </p:cNvSpPr>
          <p:nvPr/>
        </p:nvSpPr>
        <p:spPr>
          <a:xfrm>
            <a:off x="164310" y="1216058"/>
            <a:ext cx="14185423" cy="6922101"/>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sz="3200" b="1" dirty="0">
                <a:latin typeface="Calibri"/>
                <a:cs typeface="Calibri"/>
              </a:rPr>
              <a:t>Robust Stakeholder Engagement Process (December 15 – March 31):</a:t>
            </a:r>
            <a:endParaRPr lang="en-US" dirty="0"/>
          </a:p>
          <a:p>
            <a:pPr marL="989965" lvl="1" indent="-380365"/>
            <a:r>
              <a:rPr lang="en-US" sz="2800" dirty="0">
                <a:latin typeface="Calibri"/>
                <a:cs typeface="Calibri"/>
              </a:rPr>
              <a:t>The Baker-Polito Administration will spend the next few months soliciting input and feedback from key stakeholders, particularly towns and cities. </a:t>
            </a:r>
          </a:p>
          <a:p>
            <a:pPr marL="989965" lvl="1" indent="-380365"/>
            <a:r>
              <a:rPr lang="en-US" sz="2800" dirty="0">
                <a:latin typeface="Calibri"/>
                <a:cs typeface="Calibri"/>
              </a:rPr>
              <a:t>This process is also designed to educate and inform relevant parties of the expectations, as set forth in the legislation and by the draft guidelines.</a:t>
            </a:r>
          </a:p>
          <a:p>
            <a:pPr marL="989965" lvl="1" indent="-380365"/>
            <a:r>
              <a:rPr lang="en-US" sz="2800" dirty="0">
                <a:latin typeface="Calibri"/>
                <a:cs typeface="Calibri"/>
              </a:rPr>
              <a:t>Public comment period will end on March 31, 2022. </a:t>
            </a:r>
            <a:endParaRPr lang="en-US" sz="3200" dirty="0">
              <a:latin typeface="Calibri"/>
              <a:cs typeface="Calibri"/>
            </a:endParaRPr>
          </a:p>
          <a:p>
            <a:pPr marL="456565" indent="-456565"/>
            <a:r>
              <a:rPr lang="en-US" sz="3200" b="1" dirty="0">
                <a:latin typeface="Calibri"/>
                <a:cs typeface="Calibri"/>
              </a:rPr>
              <a:t>Final Guidelines to be issued after Stakeholder Engagement Process:</a:t>
            </a:r>
          </a:p>
          <a:p>
            <a:pPr marL="989965" lvl="1" indent="-380365"/>
            <a:r>
              <a:rPr lang="en-US" sz="2800" dirty="0">
                <a:latin typeface="Calibri"/>
                <a:cs typeface="Calibri"/>
              </a:rPr>
              <a:t>Once final guidelines are developed, communities will be expected to take affirmative steps towards the creation of a compliant multi-family district.</a:t>
            </a:r>
          </a:p>
          <a:p>
            <a:pPr marL="989965" lvl="1" indent="-380365"/>
            <a:r>
              <a:rPr lang="en-US" sz="2800" dirty="0">
                <a:latin typeface="Calibri"/>
                <a:cs typeface="Calibri"/>
              </a:rPr>
              <a:t>Deadline for having a compliant zoning district as proposed in the draft</a:t>
            </a:r>
            <a:r>
              <a:rPr lang="en-US" sz="2800" dirty="0">
                <a:solidFill>
                  <a:srgbClr val="FF0000"/>
                </a:solidFill>
                <a:latin typeface="Calibri"/>
                <a:cs typeface="Calibri"/>
              </a:rPr>
              <a:t> </a:t>
            </a:r>
            <a:r>
              <a:rPr lang="en-US" sz="2800" dirty="0">
                <a:latin typeface="Calibri"/>
                <a:cs typeface="Calibri"/>
              </a:rPr>
              <a:t>will be phased-in:</a:t>
            </a:r>
          </a:p>
          <a:p>
            <a:pPr marL="1523365" lvl="2" indent="-304165"/>
            <a:r>
              <a:rPr lang="en-US" sz="2800" dirty="0">
                <a:latin typeface="Calibri"/>
                <a:cs typeface="Calibri"/>
              </a:rPr>
              <a:t>20</a:t>
            </a:r>
            <a:r>
              <a:rPr lang="en-US" sz="2800" u="sng" dirty="0">
                <a:latin typeface="Calibri"/>
                <a:cs typeface="Calibri"/>
              </a:rPr>
              <a:t>23</a:t>
            </a:r>
            <a:r>
              <a:rPr lang="en-US" sz="2800" dirty="0">
                <a:latin typeface="Calibri"/>
                <a:cs typeface="Calibri"/>
              </a:rPr>
              <a:t> for subway and bus communities</a:t>
            </a:r>
          </a:p>
          <a:p>
            <a:pPr marL="1523365" lvl="2" indent="-304165"/>
            <a:r>
              <a:rPr lang="en-US" sz="2800" dirty="0">
                <a:latin typeface="Calibri"/>
                <a:cs typeface="Calibri"/>
              </a:rPr>
              <a:t>20</a:t>
            </a:r>
            <a:r>
              <a:rPr lang="en-US" sz="2800" u="sng" dirty="0">
                <a:latin typeface="Calibri"/>
                <a:cs typeface="Calibri"/>
              </a:rPr>
              <a:t>24</a:t>
            </a:r>
            <a:r>
              <a:rPr lang="en-US" sz="2800" dirty="0">
                <a:latin typeface="Calibri"/>
                <a:cs typeface="Calibri"/>
              </a:rPr>
              <a:t> for commuter rail and MBTA adjacent communities</a:t>
            </a:r>
            <a:endParaRPr lang="en-US" sz="28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56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Housing Production in Massachusetts</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CB512F94-AF77-460F-B4B5-9928A09D5B7E}" type="slidenum">
              <a:rPr lang="en-US" smtClean="0"/>
              <a:t>1</a:t>
            </a:fld>
            <a:endParaRPr lang="en-US" dirty="0"/>
          </a:p>
        </p:txBody>
      </p:sp>
      <p:sp>
        <p:nvSpPr>
          <p:cNvPr id="7" name="Content Placeholder 2">
            <a:extLst>
              <a:ext uri="{FF2B5EF4-FFF2-40B4-BE49-F238E27FC236}">
                <a16:creationId xmlns:a16="http://schemas.microsoft.com/office/drawing/2014/main" id="{AFBF0BDA-9291-4C20-B5FE-C18F51140160}"/>
              </a:ext>
            </a:extLst>
          </p:cNvPr>
          <p:cNvSpPr txBox="1">
            <a:spLocks/>
          </p:cNvSpPr>
          <p:nvPr/>
        </p:nvSpPr>
        <p:spPr>
          <a:xfrm>
            <a:off x="7406644" y="1188723"/>
            <a:ext cx="6857996" cy="6633210"/>
          </a:xfrm>
          <a:prstGeom prst="rect">
            <a:avLst/>
          </a:prstGeom>
        </p:spPr>
        <p:txBody>
          <a:bodyPr vert="horz" lIns="146267" tIns="73133" rIns="146267" bIns="73133"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tabLst>
                <a:tab pos="554312" algn="l"/>
              </a:tabLst>
            </a:pPr>
            <a:endParaRPr lang="en-US" sz="1300"/>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0" y="1083944"/>
            <a:ext cx="14545340" cy="7054216"/>
          </a:xfrm>
        </p:spPr>
        <p:txBody>
          <a:bodyPr vert="horz" lIns="146279" tIns="73139" rIns="146279" bIns="73139" rtlCol="0" anchor="t">
            <a:noAutofit/>
          </a:bodyPr>
          <a:lstStyle/>
          <a:p>
            <a:pPr marL="0" indent="0">
              <a:spcBef>
                <a:spcPts val="0"/>
              </a:spcBef>
              <a:buNone/>
            </a:pPr>
            <a:endParaRPr lang="en-US" sz="2400" dirty="0">
              <a:latin typeface="+mj-lt"/>
            </a:endParaRPr>
          </a:p>
          <a:p>
            <a:pPr>
              <a:spcBef>
                <a:spcPts val="0"/>
              </a:spcBef>
            </a:pPr>
            <a:r>
              <a:rPr lang="en-US" sz="2400" dirty="0">
                <a:latin typeface="+mj-lt"/>
              </a:rPr>
              <a:t>Between 1960 and 1990, Massachusetts communities permitted almost 900,000 housing units. Since 1990, communities have permitted fewer than 470,000 new units. </a:t>
            </a:r>
          </a:p>
          <a:p>
            <a:pPr marL="0" indent="0">
              <a:spcBef>
                <a:spcPts val="0"/>
              </a:spcBef>
              <a:buNone/>
            </a:pPr>
            <a:endParaRPr lang="en-US" sz="2000" dirty="0">
              <a:latin typeface="+mj-lt"/>
            </a:endParaRPr>
          </a:p>
          <a:p>
            <a:pPr marL="91550" indent="0">
              <a:spcBef>
                <a:spcPts val="0"/>
              </a:spcBef>
              <a:buNone/>
            </a:pPr>
            <a:endParaRPr lang="en-US" sz="2000" dirty="0">
              <a:cs typeface="Calibri" panose="020F0502020204030204" pitchFamily="34" charset="0"/>
            </a:endParaRPr>
          </a:p>
          <a:p>
            <a:pPr marL="548115" indent="-456565">
              <a:spcBef>
                <a:spcPts val="0"/>
              </a:spcBef>
            </a:pPr>
            <a:endParaRPr lang="en-US" sz="2000" dirty="0">
              <a:cs typeface="Calibri" panose="020F0502020204030204" pitchFamily="34" charset="0"/>
            </a:endParaRPr>
          </a:p>
          <a:p>
            <a:pPr marL="548115" indent="-456565">
              <a:spcBef>
                <a:spcPts val="0"/>
              </a:spcBef>
            </a:pPr>
            <a:endParaRPr lang="en-US" sz="2000" dirty="0">
              <a:cs typeface="Calibri" panose="020F0502020204030204" pitchFamily="34" charset="0"/>
            </a:endParaRPr>
          </a:p>
          <a:p>
            <a:pPr marL="548115" indent="-456565">
              <a:spcBef>
                <a:spcPts val="0"/>
              </a:spcBef>
            </a:pPr>
            <a:endParaRPr lang="en-US" sz="2000" dirty="0">
              <a:cs typeface="Calibri" panose="020F0502020204030204" pitchFamily="34" charset="0"/>
            </a:endParaRPr>
          </a:p>
          <a:p>
            <a:pPr marL="731520" lvl="1" indent="0">
              <a:spcBef>
                <a:spcPts val="0"/>
              </a:spcBef>
              <a:buNone/>
            </a:pPr>
            <a:endParaRPr lang="en-US" sz="1600" dirty="0">
              <a:cs typeface="Calibri" panose="020F0502020204030204" pitchFamily="34" charset="0"/>
            </a:endParaRPr>
          </a:p>
          <a:p>
            <a:pPr marL="0" indent="0">
              <a:spcBef>
                <a:spcPts val="600"/>
              </a:spcBef>
              <a:buNone/>
            </a:pPr>
            <a:endParaRPr lang="en-US" sz="2400" kern="0" dirty="0">
              <a:latin typeface="Calibri"/>
              <a:cs typeface="Calibri"/>
            </a:endParaRPr>
          </a:p>
          <a:p>
            <a:pPr>
              <a:spcBef>
                <a:spcPts val="600"/>
              </a:spcBef>
            </a:pPr>
            <a:endParaRPr lang="en-US" sz="2400" kern="0" dirty="0">
              <a:latin typeface="Calibri"/>
              <a:cs typeface="Calibri"/>
            </a:endParaRPr>
          </a:p>
          <a:p>
            <a:pPr>
              <a:spcBef>
                <a:spcPts val="600"/>
              </a:spcBef>
            </a:pPr>
            <a:endParaRPr lang="en-US" sz="2400" kern="0" dirty="0">
              <a:latin typeface="Calibri"/>
              <a:cs typeface="Calibri"/>
            </a:endParaRPr>
          </a:p>
          <a:p>
            <a:pPr>
              <a:spcBef>
                <a:spcPts val="600"/>
              </a:spcBef>
            </a:pPr>
            <a:endParaRPr lang="en-US" sz="2400" kern="0" dirty="0">
              <a:latin typeface="Calibri"/>
              <a:cs typeface="Calibri"/>
            </a:endParaRPr>
          </a:p>
          <a:p>
            <a:pPr>
              <a:spcBef>
                <a:spcPts val="600"/>
              </a:spcBef>
            </a:pPr>
            <a:r>
              <a:rPr lang="en-US" sz="2400" kern="0" dirty="0">
                <a:latin typeface="Calibri"/>
                <a:cs typeface="Calibri"/>
              </a:rPr>
              <a:t>As highlighted in the </a:t>
            </a:r>
            <a:r>
              <a:rPr lang="en-US" sz="2400" i="1" kern="0" dirty="0">
                <a:latin typeface="Calibri"/>
                <a:cs typeface="Calibri"/>
              </a:rPr>
              <a:t>Future of Work </a:t>
            </a:r>
            <a:r>
              <a:rPr lang="en-US" sz="2400" kern="0" dirty="0">
                <a:latin typeface="Calibri"/>
                <a:cs typeface="Calibri"/>
              </a:rPr>
              <a:t>study, there is an estimated shortage of up to 200,000 housing units.</a:t>
            </a:r>
          </a:p>
          <a:p>
            <a:pPr marL="0" indent="0">
              <a:spcBef>
                <a:spcPts val="600"/>
              </a:spcBef>
              <a:buNone/>
            </a:pPr>
            <a:endParaRPr lang="en-US" sz="2400" kern="0" dirty="0">
              <a:latin typeface="Calibri"/>
              <a:cs typeface="Calibri"/>
            </a:endParaRPr>
          </a:p>
          <a:p>
            <a:pPr>
              <a:spcBef>
                <a:spcPts val="600"/>
              </a:spcBef>
            </a:pPr>
            <a:r>
              <a:rPr lang="en-US" sz="2400" dirty="0">
                <a:cs typeface="Calibri" panose="020F0502020204030204" pitchFamily="34" charset="0"/>
              </a:rPr>
              <a:t>Municipalities play a key role, through zoning and permitting, in determining whether or not housing is built.  Cities and towns are therefore necessary partners if the Commonwealth is to solve our housing crisis.</a:t>
            </a:r>
          </a:p>
        </p:txBody>
      </p:sp>
      <p:pic>
        <p:nvPicPr>
          <p:cNvPr id="3" name="Picture 2">
            <a:extLst>
              <a:ext uri="{FF2B5EF4-FFF2-40B4-BE49-F238E27FC236}">
                <a16:creationId xmlns:a16="http://schemas.microsoft.com/office/drawing/2014/main" id="{6596BE28-C601-4784-85A5-F734571C8CB3}"/>
              </a:ext>
            </a:extLst>
          </p:cNvPr>
          <p:cNvPicPr>
            <a:picLocks noChangeAspect="1"/>
          </p:cNvPicPr>
          <p:nvPr/>
        </p:nvPicPr>
        <p:blipFill>
          <a:blip r:embed="rId3"/>
          <a:stretch>
            <a:fillRect/>
          </a:stretch>
        </p:blipFill>
        <p:spPr>
          <a:xfrm>
            <a:off x="2345755" y="2407471"/>
            <a:ext cx="9388399" cy="3414658"/>
          </a:xfrm>
          <a:prstGeom prst="rect">
            <a:avLst/>
          </a:prstGeom>
        </p:spPr>
      </p:pic>
    </p:spTree>
    <p:extLst>
      <p:ext uri="{BB962C8B-B14F-4D97-AF65-F5344CB8AC3E}">
        <p14:creationId xmlns:p14="http://schemas.microsoft.com/office/powerpoint/2010/main" val="288824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MBTA Communities Timeline, as outlined in Draft Guidelines</a:t>
            </a:r>
          </a:p>
        </p:txBody>
      </p:sp>
      <p:sp>
        <p:nvSpPr>
          <p:cNvPr id="8" name="Slide Number Placeholder 7"/>
          <p:cNvSpPr>
            <a:spLocks noGrp="1"/>
          </p:cNvSpPr>
          <p:nvPr>
            <p:ph type="sldNum" sz="quarter" idx="12"/>
          </p:nvPr>
        </p:nvSpPr>
        <p:spPr/>
        <p:txBody>
          <a:bodyPr/>
          <a:lstStyle/>
          <a:p>
            <a:fld id="{48F239AC-B64B-47D9-9A99-24B0D39D1C15}" type="slidenum">
              <a:rPr lang="en-US" smtClean="0"/>
              <a:t>19</a:t>
            </a:fld>
            <a:endParaRPr lang="en-US"/>
          </a:p>
        </p:txBody>
      </p:sp>
      <p:sp>
        <p:nvSpPr>
          <p:cNvPr id="9" name="Subtitle 2"/>
          <p:cNvSpPr txBox="1">
            <a:spLocks/>
          </p:cNvSpPr>
          <p:nvPr/>
        </p:nvSpPr>
        <p:spPr>
          <a:xfrm>
            <a:off x="283839" y="4980941"/>
            <a:ext cx="13990511" cy="2159008"/>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dirty="0">
                <a:latin typeface="Calibri" panose="020F0502020204030204" pitchFamily="34" charset="0"/>
                <a:cs typeface="Calibri" panose="020F0502020204030204" pitchFamily="34" charset="0"/>
              </a:rPr>
              <a:t>The draft guidelines incorporate timing considerations for MBTA Communities through a phased-in approach.  </a:t>
            </a:r>
          </a:p>
          <a:p>
            <a:pPr marL="456565" indent="-456565"/>
            <a:r>
              <a:rPr lang="en-US" dirty="0">
                <a:latin typeface="Calibri" panose="020F0502020204030204" pitchFamily="34" charset="0"/>
                <a:cs typeface="Calibri" panose="020F0502020204030204" pitchFamily="34" charset="0"/>
              </a:rPr>
              <a:t>The intent is to allow communities time to determine the location of the district, the rules within the district, and other important aspects related to overall compliance. </a:t>
            </a:r>
          </a:p>
        </p:txBody>
      </p:sp>
      <p:graphicFrame>
        <p:nvGraphicFramePr>
          <p:cNvPr id="10" name="Content Placeholder 7">
            <a:extLst>
              <a:ext uri="{FF2B5EF4-FFF2-40B4-BE49-F238E27FC236}">
                <a16:creationId xmlns:a16="http://schemas.microsoft.com/office/drawing/2014/main" id="{582A4E7E-F22E-4674-BD70-B1A8880693CA}"/>
              </a:ext>
            </a:extLst>
          </p:cNvPr>
          <p:cNvGraphicFramePr>
            <a:graphicFrameLocks noGrp="1"/>
          </p:cNvGraphicFramePr>
          <p:nvPr>
            <p:ph idx="1"/>
            <p:extLst>
              <p:ext uri="{D42A27DB-BD31-4B8C-83A1-F6EECF244321}">
                <p14:modId xmlns:p14="http://schemas.microsoft.com/office/powerpoint/2010/main" val="1086420306"/>
              </p:ext>
            </p:extLst>
          </p:nvPr>
        </p:nvGraphicFramePr>
        <p:xfrm>
          <a:off x="181025" y="2007315"/>
          <a:ext cx="14449374" cy="235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98032D9D-F844-48C7-9D62-5A22B967AA0F}"/>
              </a:ext>
            </a:extLst>
          </p:cNvPr>
          <p:cNvSpPr txBox="1"/>
          <p:nvPr/>
        </p:nvSpPr>
        <p:spPr>
          <a:xfrm>
            <a:off x="283839" y="7606489"/>
            <a:ext cx="13907209" cy="430887"/>
          </a:xfrm>
          <a:prstGeom prst="rect">
            <a:avLst/>
          </a:prstGeom>
          <a:noFill/>
        </p:spPr>
        <p:txBody>
          <a:bodyPr wrap="square" lIns="91440" tIns="45720" rIns="91440" bIns="45720" rtlCol="0" anchor="t">
            <a:spAutoFit/>
          </a:bodyPr>
          <a:lstStyle/>
          <a:p>
            <a:r>
              <a:rPr lang="en-US" sz="1100" i="1" dirty="0">
                <a:ea typeface="+mn-lt"/>
                <a:cs typeface="+mn-lt"/>
              </a:rPr>
              <a:t>1. </a:t>
            </a:r>
            <a:r>
              <a:rPr lang="en-US" sz="1100" dirty="0">
                <a:ea typeface="+mn-lt"/>
                <a:cs typeface="+mn-lt"/>
              </a:rPr>
              <a:t>As outlined in the draft guidelines, </a:t>
            </a:r>
            <a:r>
              <a:rPr lang="en-US" sz="1100" dirty="0"/>
              <a:t>subway communities and bus service communities must obtain DHCD approval of an action plan by no later than March 31, 2023. Commuter rail communities and adjacent communities must obtain DHCD approval of a timeline and action plan by no later than July 1, 2023. </a:t>
            </a:r>
            <a:endParaRPr lang="en-US" sz="1100" dirty="0">
              <a:ea typeface="+mn-lt"/>
              <a:cs typeface="+mn-lt"/>
            </a:endParaRPr>
          </a:p>
        </p:txBody>
      </p:sp>
    </p:spTree>
    <p:extLst>
      <p:ext uri="{BB962C8B-B14F-4D97-AF65-F5344CB8AC3E}">
        <p14:creationId xmlns:p14="http://schemas.microsoft.com/office/powerpoint/2010/main" val="148139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j-lt"/>
              </a:rPr>
              <a:t>Guidelines and Supplemental Information </a:t>
            </a:r>
          </a:p>
        </p:txBody>
      </p:sp>
      <p:sp>
        <p:nvSpPr>
          <p:cNvPr id="8" name="Slide Number Placeholder 7"/>
          <p:cNvSpPr>
            <a:spLocks noGrp="1"/>
          </p:cNvSpPr>
          <p:nvPr>
            <p:ph type="sldNum" sz="quarter" idx="12"/>
          </p:nvPr>
        </p:nvSpPr>
        <p:spPr/>
        <p:txBody>
          <a:bodyPr/>
          <a:lstStyle/>
          <a:p>
            <a:fld id="{48F239AC-B64B-47D9-9A99-24B0D39D1C15}" type="slidenum">
              <a:rPr lang="en-US" smtClean="0"/>
              <a:t>20</a:t>
            </a:fld>
            <a:endParaRPr lang="en-US"/>
          </a:p>
        </p:txBody>
      </p:sp>
      <p:sp>
        <p:nvSpPr>
          <p:cNvPr id="9" name="Subtitle 2"/>
          <p:cNvSpPr txBox="1">
            <a:spLocks/>
          </p:cNvSpPr>
          <p:nvPr/>
        </p:nvSpPr>
        <p:spPr>
          <a:xfrm>
            <a:off x="609600" y="1444961"/>
            <a:ext cx="13289281" cy="6481747"/>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sz="4800" dirty="0">
                <a:latin typeface="Calibri"/>
                <a:cs typeface="Calibri"/>
              </a:rPr>
              <a:t>Please visit </a:t>
            </a:r>
            <a:r>
              <a:rPr lang="en-US" sz="4800" dirty="0">
                <a:solidFill>
                  <a:srgbClr val="0070C0"/>
                </a:solidFill>
                <a:latin typeface="Calibri"/>
                <a:cs typeface="Calibri"/>
                <a:hlinkClick r:id="rId2"/>
              </a:rPr>
              <a:t>mass.gov/</a:t>
            </a:r>
            <a:r>
              <a:rPr lang="en-US" sz="4800" dirty="0" err="1">
                <a:solidFill>
                  <a:srgbClr val="0070C0"/>
                </a:solidFill>
                <a:latin typeface="Calibri"/>
                <a:cs typeface="Calibri"/>
                <a:hlinkClick r:id="rId2"/>
              </a:rPr>
              <a:t>mbtacommunities</a:t>
            </a:r>
            <a:r>
              <a:rPr lang="en-US" sz="4800" dirty="0">
                <a:solidFill>
                  <a:srgbClr val="0070C0"/>
                </a:solidFill>
                <a:latin typeface="Calibri"/>
                <a:cs typeface="Calibri"/>
                <a:hlinkClick r:id="rId2"/>
              </a:rPr>
              <a:t> </a:t>
            </a:r>
            <a:r>
              <a:rPr lang="en-US" sz="4800" dirty="0">
                <a:latin typeface="Calibri"/>
                <a:cs typeface="Calibri"/>
              </a:rPr>
              <a:t>for: </a:t>
            </a:r>
            <a:endParaRPr lang="en-US" sz="4400" dirty="0">
              <a:latin typeface="Calibri"/>
              <a:cs typeface="Calibri"/>
            </a:endParaRPr>
          </a:p>
          <a:p>
            <a:pPr marL="989872" lvl="1" indent="-456565"/>
            <a:r>
              <a:rPr lang="en-US" sz="4400" dirty="0">
                <a:latin typeface="Calibri"/>
                <a:cs typeface="Calibri"/>
              </a:rPr>
              <a:t>Draft Guidelines</a:t>
            </a:r>
          </a:p>
          <a:p>
            <a:pPr marL="989872" lvl="1" indent="-456565"/>
            <a:r>
              <a:rPr lang="en-US" sz="4400" dirty="0">
                <a:latin typeface="Calibri"/>
                <a:cs typeface="Calibri"/>
              </a:rPr>
              <a:t>How to Comply in 2022</a:t>
            </a:r>
          </a:p>
          <a:p>
            <a:pPr marL="1523178" lvl="2" indent="-456565"/>
            <a:r>
              <a:rPr lang="en-US" sz="3800" dirty="0">
                <a:latin typeface="Calibri"/>
                <a:cs typeface="Calibri"/>
              </a:rPr>
              <a:t>Due by 5/2/22</a:t>
            </a:r>
          </a:p>
          <a:p>
            <a:pPr marL="989872" lvl="1" indent="-456565"/>
            <a:r>
              <a:rPr lang="en-US" sz="4400" dirty="0">
                <a:latin typeface="Calibri"/>
                <a:cs typeface="Calibri"/>
              </a:rPr>
              <a:t>Public Comment(s)</a:t>
            </a:r>
          </a:p>
          <a:p>
            <a:pPr marL="989872" lvl="1" indent="-456565"/>
            <a:r>
              <a:rPr lang="en-US" sz="4400" dirty="0">
                <a:latin typeface="Calibri"/>
                <a:cs typeface="Calibri"/>
              </a:rPr>
              <a:t>Access to Technical Assistance</a:t>
            </a:r>
          </a:p>
          <a:p>
            <a:pPr marL="989872" lvl="1" indent="-456565"/>
            <a:r>
              <a:rPr lang="en-US" sz="4400" dirty="0">
                <a:latin typeface="Calibri"/>
                <a:cs typeface="Calibri"/>
              </a:rPr>
              <a:t>Frequently Asked Questions (FAQ)—</a:t>
            </a:r>
            <a:r>
              <a:rPr lang="en-US" sz="4400" dirty="0">
                <a:solidFill>
                  <a:srgbClr val="FF0000"/>
                </a:solidFill>
                <a:latin typeface="Calibri"/>
                <a:cs typeface="Calibri"/>
              </a:rPr>
              <a:t>NEW!</a:t>
            </a:r>
          </a:p>
          <a:p>
            <a:pPr marL="989872" lvl="1" indent="-456565"/>
            <a:r>
              <a:rPr lang="en-US" sz="4400" dirty="0">
                <a:latin typeface="Calibri"/>
                <a:cs typeface="Calibri"/>
              </a:rPr>
              <a:t>Other important information</a:t>
            </a:r>
          </a:p>
        </p:txBody>
      </p:sp>
    </p:spTree>
    <p:extLst>
      <p:ext uri="{BB962C8B-B14F-4D97-AF65-F5344CB8AC3E}">
        <p14:creationId xmlns:p14="http://schemas.microsoft.com/office/powerpoint/2010/main" val="14867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The Housing Crisis</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48F239AC-B64B-47D9-9A99-24B0D39D1C15}" type="slidenum">
              <a:rPr lang="en-US" smtClean="0"/>
              <a:t>2</a:t>
            </a:fld>
            <a:endParaRPr lang="en-US"/>
          </a:p>
        </p:txBody>
      </p:sp>
      <p:sp>
        <p:nvSpPr>
          <p:cNvPr id="7" name="Content Placeholder 2">
            <a:extLst>
              <a:ext uri="{FF2B5EF4-FFF2-40B4-BE49-F238E27FC236}">
                <a16:creationId xmlns:a16="http://schemas.microsoft.com/office/drawing/2014/main" id="{AFBF0BDA-9291-4C20-B5FE-C18F51140160}"/>
              </a:ext>
            </a:extLst>
          </p:cNvPr>
          <p:cNvSpPr txBox="1">
            <a:spLocks/>
          </p:cNvSpPr>
          <p:nvPr/>
        </p:nvSpPr>
        <p:spPr>
          <a:xfrm>
            <a:off x="7406644" y="1188723"/>
            <a:ext cx="6857996" cy="6633210"/>
          </a:xfrm>
          <a:prstGeom prst="rect">
            <a:avLst/>
          </a:prstGeom>
        </p:spPr>
        <p:txBody>
          <a:bodyPr vert="horz" lIns="146267" tIns="73133" rIns="146267" bIns="73133"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tabLst>
                <a:tab pos="554312" algn="l"/>
              </a:tabLst>
            </a:pPr>
            <a:endParaRPr lang="en-US" sz="1300"/>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365760" y="1442348"/>
            <a:ext cx="13832378" cy="6331009"/>
          </a:xfrm>
        </p:spPr>
        <p:txBody>
          <a:bodyPr vert="horz" lIns="146279" tIns="73139" rIns="146279" bIns="73139" rtlCol="0" anchor="t">
            <a:noAutofit/>
          </a:bodyPr>
          <a:lstStyle/>
          <a:p>
            <a:pPr>
              <a:spcBef>
                <a:spcPts val="1800"/>
              </a:spcBef>
            </a:pPr>
            <a:r>
              <a:rPr lang="en-US" sz="2800" b="0" kern="1200" dirty="0">
                <a:latin typeface="Calibri"/>
              </a:rPr>
              <a:t>Before COVID-19, Massachusetts faced a </a:t>
            </a:r>
            <a:r>
              <a:rPr lang="en-US" sz="2800" kern="1200" dirty="0">
                <a:latin typeface="Calibri"/>
              </a:rPr>
              <a:t>core challenge </a:t>
            </a:r>
            <a:r>
              <a:rPr lang="en-US" sz="2800" dirty="0">
                <a:latin typeface="Calibri"/>
              </a:rPr>
              <a:t>in</a:t>
            </a:r>
            <a:r>
              <a:rPr lang="en-US" sz="2800" kern="1200" dirty="0">
                <a:latin typeface="Calibri"/>
              </a:rPr>
              <a:t> creating adequate housing to support </a:t>
            </a:r>
            <a:r>
              <a:rPr lang="en-US" sz="2800" b="0" kern="1200" dirty="0">
                <a:latin typeface="Calibri"/>
              </a:rPr>
              <a:t>young families, workers, and an aging population. </a:t>
            </a:r>
            <a:r>
              <a:rPr lang="en-US" sz="2800" b="0" kern="1200" dirty="0">
                <a:latin typeface="Calibri"/>
                <a:cs typeface="Calibri"/>
              </a:rPr>
              <a:t>The pandemic has further </a:t>
            </a:r>
            <a:r>
              <a:rPr lang="en-US" sz="2800" kern="1200" dirty="0">
                <a:latin typeface="Calibri"/>
                <a:cs typeface="Calibri"/>
              </a:rPr>
              <a:t>highlighted these needs.</a:t>
            </a:r>
            <a:endParaRPr lang="en-US" sz="2800" b="0" kern="1200" dirty="0">
              <a:latin typeface="Calibri"/>
              <a:cs typeface="Calibri"/>
            </a:endParaRPr>
          </a:p>
          <a:p>
            <a:pPr>
              <a:spcBef>
                <a:spcPts val="1800"/>
              </a:spcBef>
            </a:pPr>
            <a:r>
              <a:rPr lang="en-US" sz="2800" b="0" kern="1200" dirty="0">
                <a:latin typeface="Calibri"/>
              </a:rPr>
              <a:t>Massachusetts has among the highest, and fastest growing, </a:t>
            </a:r>
            <a:r>
              <a:rPr lang="en-US" sz="2800" kern="1200" dirty="0">
                <a:latin typeface="Calibri"/>
              </a:rPr>
              <a:t>home prices and rents of any state in</a:t>
            </a:r>
            <a:r>
              <a:rPr lang="en-US" sz="2800" b="0" kern="1200" dirty="0">
                <a:latin typeface="Calibri"/>
              </a:rPr>
              <a:t> the nation.</a:t>
            </a:r>
          </a:p>
          <a:p>
            <a:pPr lvl="0" fontAlgn="auto">
              <a:spcBef>
                <a:spcPts val="1800"/>
              </a:spcBef>
              <a:spcAft>
                <a:spcPts val="0"/>
              </a:spcAft>
              <a:buClrTx/>
              <a:buFont typeface="Arial"/>
              <a:buChar char="•"/>
            </a:pPr>
            <a:r>
              <a:rPr lang="en-US" sz="2800" b="0" kern="1200" dirty="0">
                <a:latin typeface="Calibri"/>
              </a:rPr>
              <a:t>Rising costs have </a:t>
            </a:r>
            <a:r>
              <a:rPr lang="en-US" sz="2800" kern="1200" dirty="0">
                <a:latin typeface="Calibri"/>
              </a:rPr>
              <a:t>dramatically increased financial pressures on low- and middle-income families</a:t>
            </a:r>
            <a:r>
              <a:rPr lang="en-US" sz="2800" b="0" kern="1200" dirty="0">
                <a:latin typeface="Calibri"/>
              </a:rPr>
              <a:t>, forcing them to </a:t>
            </a:r>
            <a:r>
              <a:rPr lang="en-US" sz="2800" kern="1200" dirty="0">
                <a:latin typeface="Calibri"/>
              </a:rPr>
              <a:t>sacrifice</a:t>
            </a:r>
            <a:r>
              <a:rPr lang="en-US" sz="2800" b="0" kern="1200" dirty="0">
                <a:latin typeface="Calibri"/>
              </a:rPr>
              <a:t> </a:t>
            </a:r>
            <a:r>
              <a:rPr lang="en-US" sz="2800" kern="1200" dirty="0">
                <a:latin typeface="Calibri"/>
              </a:rPr>
              <a:t>other priorities </a:t>
            </a:r>
            <a:r>
              <a:rPr lang="en-US" sz="2800" b="0" kern="1200" dirty="0">
                <a:latin typeface="Calibri"/>
              </a:rPr>
              <a:t>in order to pay housing costs. High housing costs are a </a:t>
            </a:r>
            <a:r>
              <a:rPr lang="en-US" sz="2800" kern="1200" dirty="0">
                <a:latin typeface="Calibri"/>
              </a:rPr>
              <a:t>primary driver of homelessness</a:t>
            </a:r>
            <a:r>
              <a:rPr lang="en-US" sz="2800" b="0" kern="1200" dirty="0">
                <a:latin typeface="Calibri"/>
              </a:rPr>
              <a:t>.</a:t>
            </a:r>
          </a:p>
          <a:p>
            <a:pPr lvl="0" fontAlgn="auto">
              <a:spcBef>
                <a:spcPts val="1800"/>
              </a:spcBef>
              <a:spcAft>
                <a:spcPts val="0"/>
              </a:spcAft>
              <a:buClrTx/>
              <a:buFont typeface="Arial"/>
              <a:buChar char="•"/>
            </a:pPr>
            <a:r>
              <a:rPr lang="en-US" sz="2800" dirty="0">
                <a:latin typeface="Calibri"/>
              </a:rPr>
              <a:t>The lack of housing production is an impediment to community development. </a:t>
            </a:r>
            <a:endParaRPr lang="en-US" sz="2800" b="0" kern="1200" dirty="0">
              <a:latin typeface="Calibri"/>
            </a:endParaRPr>
          </a:p>
          <a:p>
            <a:pPr fontAlgn="auto">
              <a:spcBef>
                <a:spcPts val="1800"/>
              </a:spcBef>
              <a:spcAft>
                <a:spcPts val="0"/>
              </a:spcAft>
              <a:buFont typeface="Arial"/>
              <a:buChar char="•"/>
            </a:pPr>
            <a:r>
              <a:rPr lang="en-US" sz="2800" b="0" kern="1200" dirty="0">
                <a:latin typeface="Calibri"/>
              </a:rPr>
              <a:t>These </a:t>
            </a:r>
            <a:r>
              <a:rPr lang="en-US" sz="2800" kern="1200" dirty="0">
                <a:latin typeface="Calibri"/>
              </a:rPr>
              <a:t>high costs are a disadvantage as we compete</a:t>
            </a:r>
            <a:r>
              <a:rPr lang="en-US" sz="2800" b="0" kern="1200" dirty="0">
                <a:latin typeface="Calibri"/>
              </a:rPr>
              <a:t> </a:t>
            </a:r>
            <a:r>
              <a:rPr lang="en-US" sz="2800" dirty="0">
                <a:latin typeface="Calibri"/>
              </a:rPr>
              <a:t>economically </a:t>
            </a:r>
            <a:r>
              <a:rPr lang="en-US" sz="2800" b="0" kern="1200" dirty="0">
                <a:latin typeface="Calibri"/>
              </a:rPr>
              <a:t>against peer states. The risk of future job growth moving outside Massachusetts is rising due to the high costs of living.</a:t>
            </a:r>
          </a:p>
        </p:txBody>
      </p:sp>
    </p:spTree>
    <p:extLst>
      <p:ext uri="{BB962C8B-B14F-4D97-AF65-F5344CB8AC3E}">
        <p14:creationId xmlns:p14="http://schemas.microsoft.com/office/powerpoint/2010/main" val="177907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Confronting the Housing Crisis</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48F239AC-B64B-47D9-9A99-24B0D39D1C15}" type="slidenum">
              <a:rPr lang="en-US" smtClean="0"/>
              <a:t>3</a:t>
            </a:fld>
            <a:endParaRPr lang="en-US"/>
          </a:p>
        </p:txBody>
      </p:sp>
      <p:sp>
        <p:nvSpPr>
          <p:cNvPr id="7" name="Content Placeholder 2">
            <a:extLst>
              <a:ext uri="{FF2B5EF4-FFF2-40B4-BE49-F238E27FC236}">
                <a16:creationId xmlns:a16="http://schemas.microsoft.com/office/drawing/2014/main" id="{AFBF0BDA-9291-4C20-B5FE-C18F51140160}"/>
              </a:ext>
            </a:extLst>
          </p:cNvPr>
          <p:cNvSpPr txBox="1">
            <a:spLocks/>
          </p:cNvSpPr>
          <p:nvPr/>
        </p:nvSpPr>
        <p:spPr>
          <a:xfrm>
            <a:off x="7406644" y="1188723"/>
            <a:ext cx="6857996" cy="6633210"/>
          </a:xfrm>
          <a:prstGeom prst="rect">
            <a:avLst/>
          </a:prstGeom>
        </p:spPr>
        <p:txBody>
          <a:bodyPr vert="horz" lIns="146267" tIns="73133" rIns="146267" bIns="73133"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tabLst>
                <a:tab pos="554312" algn="l"/>
              </a:tabLst>
            </a:pPr>
            <a:endParaRPr lang="en-US" sz="1300"/>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0" y="1005841"/>
            <a:ext cx="14630400" cy="7336799"/>
          </a:xfrm>
        </p:spPr>
        <p:txBody>
          <a:bodyPr vert="horz" lIns="146279" tIns="73139" rIns="146279" bIns="73139" rtlCol="0" anchor="t">
            <a:noAutofit/>
          </a:bodyPr>
          <a:lstStyle/>
          <a:p>
            <a:pPr>
              <a:spcBef>
                <a:spcPts val="0"/>
              </a:spcBef>
            </a:pPr>
            <a:r>
              <a:rPr lang="en-US" sz="2400" b="1" u="sng" dirty="0">
                <a:latin typeface="+mn-lt"/>
                <a:cs typeface="Calibri" panose="020F0502020204030204" pitchFamily="34" charset="0"/>
              </a:rPr>
              <a:t>2018 Housing Bond Bill: </a:t>
            </a:r>
          </a:p>
          <a:p>
            <a:pPr lvl="1">
              <a:spcBef>
                <a:spcPts val="0"/>
              </a:spcBef>
            </a:pPr>
            <a:r>
              <a:rPr lang="en-US" sz="2000" dirty="0">
                <a:effectLst/>
                <a:latin typeface="+mn-lt"/>
                <a:ea typeface="Calibri" panose="020F0502020204030204" pitchFamily="34" charset="0"/>
                <a:cs typeface="Calibri" panose="020F0502020204030204" pitchFamily="34" charset="0"/>
              </a:rPr>
              <a:t> In 2018, Governor Baker signed the largest housing bond bill in state history, authorizing more than $1.8 billion to the future of affordable housing production and preservation. </a:t>
            </a:r>
            <a:endParaRPr lang="en-US" sz="2000" b="1" dirty="0">
              <a:latin typeface="+mn-lt"/>
              <a:cs typeface="Calibri" panose="020F0502020204030204" pitchFamily="34" charset="0"/>
            </a:endParaRPr>
          </a:p>
          <a:p>
            <a:pPr lvl="1">
              <a:spcBef>
                <a:spcPts val="0"/>
              </a:spcBef>
            </a:pPr>
            <a:r>
              <a:rPr lang="en-US" sz="2000" dirty="0">
                <a:effectLst/>
                <a:latin typeface="+mn-lt"/>
                <a:ea typeface="Calibri" panose="020F0502020204030204" pitchFamily="34" charset="0"/>
                <a:cs typeface="Calibri" panose="020F0502020204030204" pitchFamily="34" charset="0"/>
              </a:rPr>
              <a:t>Since 2015, Massachusetts has invested more than $1.4 billion in the affordable housing ecosystem, resulting in the production and preservation of more than 22,000 housing units, including over 19,000 affordable units.</a:t>
            </a:r>
            <a:endParaRPr lang="en-US" sz="2000" b="1" dirty="0">
              <a:latin typeface="+mj-lt"/>
            </a:endParaRPr>
          </a:p>
          <a:p>
            <a:pPr>
              <a:spcBef>
                <a:spcPts val="0"/>
              </a:spcBef>
            </a:pPr>
            <a:r>
              <a:rPr lang="en-US" sz="2400" b="1" u="sng" dirty="0">
                <a:latin typeface="+mj-lt"/>
              </a:rPr>
              <a:t>2021 Economic Development Bill:</a:t>
            </a:r>
          </a:p>
          <a:p>
            <a:pPr lvl="1">
              <a:spcBef>
                <a:spcPts val="0"/>
              </a:spcBef>
            </a:pPr>
            <a:r>
              <a:rPr lang="en-US" sz="2000" b="1" dirty="0">
                <a:latin typeface="+mn-lt"/>
              </a:rPr>
              <a:t>Housing Choice Zoning Reforms: </a:t>
            </a:r>
            <a:r>
              <a:rPr lang="en-US" sz="2000" dirty="0">
                <a:latin typeface="+mn-lt"/>
              </a:rPr>
              <a:t>These targeted changes to M.G.L </a:t>
            </a:r>
            <a:r>
              <a:rPr lang="en-US" sz="2000" dirty="0" err="1">
                <a:latin typeface="+mn-lt"/>
              </a:rPr>
              <a:t>c.</a:t>
            </a:r>
            <a:r>
              <a:rPr lang="en-US" sz="2000" dirty="0">
                <a:latin typeface="+mn-lt"/>
              </a:rPr>
              <a:t> 40A reduce the threshold of votes needed to adopt certain zoning measures that promote housing production from 2/3 to simple majority. </a:t>
            </a:r>
          </a:p>
          <a:p>
            <a:pPr lvl="2">
              <a:spcBef>
                <a:spcPts val="0"/>
              </a:spcBef>
            </a:pPr>
            <a:r>
              <a:rPr lang="en-US" sz="1800" i="1" dirty="0">
                <a:latin typeface="+mn-lt"/>
              </a:rPr>
              <a:t>Guided by a basic principle: </a:t>
            </a:r>
            <a:r>
              <a:rPr lang="en-US" sz="1800" i="1" dirty="0">
                <a:latin typeface="+mn-lt"/>
                <a:cs typeface="Calibri" panose="020F0502020204030204" pitchFamily="34" charset="0"/>
              </a:rPr>
              <a:t>Where there is majority consensus in communities around increasing housing production, a minority of voters should not be able to block zoning reform. </a:t>
            </a:r>
          </a:p>
          <a:p>
            <a:pPr lvl="1">
              <a:spcBef>
                <a:spcPts val="0"/>
              </a:spcBef>
            </a:pPr>
            <a:r>
              <a:rPr lang="en-US" sz="2000" dirty="0">
                <a:effectLst/>
                <a:latin typeface="+mn-lt"/>
                <a:ea typeface="Calibri" panose="020F0502020204030204" pitchFamily="34" charset="0"/>
                <a:cs typeface="Times New Roman" panose="02020603050405020304" pitchFamily="18" charset="0"/>
              </a:rPr>
              <a:t>$50M for </a:t>
            </a:r>
            <a:r>
              <a:rPr lang="en-US" sz="2000" b="1" dirty="0">
                <a:effectLst/>
                <a:latin typeface="+mn-lt"/>
                <a:ea typeface="Calibri" panose="020F0502020204030204" pitchFamily="34" charset="0"/>
                <a:cs typeface="Times New Roman" panose="02020603050405020304" pitchFamily="18" charset="0"/>
              </a:rPr>
              <a:t>Transit Oriented Housing Development</a:t>
            </a:r>
            <a:r>
              <a:rPr lang="en-US" sz="2000" dirty="0">
                <a:effectLst/>
                <a:latin typeface="+mn-lt"/>
                <a:ea typeface="Calibri" panose="020F0502020204030204" pitchFamily="34" charset="0"/>
                <a:cs typeface="Times New Roman" panose="02020603050405020304" pitchFamily="18" charset="0"/>
              </a:rPr>
              <a:t> to produce new, high-density, mixed-income affordable housing developments located near major transit nodes and help mitigate environmental/traffic concerns</a:t>
            </a:r>
          </a:p>
          <a:p>
            <a:pPr lvl="1">
              <a:spcBef>
                <a:spcPts val="0"/>
              </a:spcBef>
            </a:pPr>
            <a:r>
              <a:rPr lang="en-US" sz="2000" dirty="0">
                <a:effectLst/>
                <a:latin typeface="+mn-lt"/>
                <a:ea typeface="Calibri" panose="020F0502020204030204" pitchFamily="34" charset="0"/>
                <a:cs typeface="Times New Roman" panose="02020603050405020304" pitchFamily="18" charset="0"/>
              </a:rPr>
              <a:t>$50M for </a:t>
            </a:r>
            <a:r>
              <a:rPr lang="en-US" sz="2000" b="1" dirty="0">
                <a:effectLst/>
                <a:latin typeface="+mn-lt"/>
                <a:ea typeface="Calibri" panose="020F0502020204030204" pitchFamily="34" charset="0"/>
                <a:cs typeface="Times New Roman" panose="02020603050405020304" pitchFamily="18" charset="0"/>
              </a:rPr>
              <a:t>Neighborhood Stabilization</a:t>
            </a:r>
            <a:r>
              <a:rPr lang="en-US" sz="2000" dirty="0">
                <a:effectLst/>
                <a:latin typeface="+mn-lt"/>
                <a:ea typeface="Calibri" panose="020F0502020204030204" pitchFamily="34" charset="0"/>
                <a:cs typeface="Times New Roman" panose="02020603050405020304" pitchFamily="18" charset="0"/>
              </a:rPr>
              <a:t> to return blighted or vacant units back to productive use, including in communities disproportionately affected by COVID-19</a:t>
            </a:r>
          </a:p>
          <a:p>
            <a:pPr lvl="1">
              <a:spcBef>
                <a:spcPts val="0"/>
              </a:spcBef>
            </a:pPr>
            <a:r>
              <a:rPr lang="en-US" sz="2000" dirty="0">
                <a:effectLst/>
                <a:latin typeface="+mn-lt"/>
                <a:ea typeface="Calibri" panose="020F0502020204030204" pitchFamily="34" charset="0"/>
                <a:cs typeface="Times New Roman" panose="02020603050405020304" pitchFamily="18" charset="0"/>
              </a:rPr>
              <a:t>$10M for </a:t>
            </a:r>
            <a:r>
              <a:rPr lang="en-US" sz="2000" b="1" dirty="0">
                <a:effectLst/>
                <a:latin typeface="+mn-lt"/>
                <a:ea typeface="Calibri" panose="020F0502020204030204" pitchFamily="34" charset="0"/>
                <a:cs typeface="Times New Roman" panose="02020603050405020304" pitchFamily="18" charset="0"/>
              </a:rPr>
              <a:t>Climate-Resilient Affordable Housing</a:t>
            </a:r>
            <a:r>
              <a:rPr lang="en-US"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Production</a:t>
            </a:r>
            <a:r>
              <a:rPr lang="en-US" sz="2000" dirty="0">
                <a:effectLst/>
                <a:latin typeface="+mn-lt"/>
                <a:ea typeface="Calibri" panose="020F0502020204030204" pitchFamily="34" charset="0"/>
                <a:cs typeface="Times New Roman" panose="02020603050405020304" pitchFamily="18" charset="0"/>
              </a:rPr>
              <a:t> of affordable, multi-family housing developments, with the goals of equipping homes to better respond to climate changes and reducing greenhouse gas emissions </a:t>
            </a:r>
          </a:p>
          <a:p>
            <a:pPr>
              <a:spcBef>
                <a:spcPts val="0"/>
              </a:spcBef>
            </a:pPr>
            <a:r>
              <a:rPr lang="en-US" sz="2400" b="1" u="sng" dirty="0">
                <a:latin typeface="+mj-lt"/>
              </a:rPr>
              <a:t>ARPA Spending Package: </a:t>
            </a:r>
          </a:p>
          <a:p>
            <a:pPr lvl="1">
              <a:spcBef>
                <a:spcPts val="0"/>
              </a:spcBef>
            </a:pPr>
            <a:r>
              <a:rPr lang="en-US" sz="2000" i="1" dirty="0">
                <a:latin typeface="+mj-lt"/>
              </a:rPr>
              <a:t>Homeownership</a:t>
            </a:r>
            <a:r>
              <a:rPr lang="en-US" sz="2000" b="1" i="1" dirty="0">
                <a:latin typeface="+mj-lt"/>
              </a:rPr>
              <a:t>: </a:t>
            </a:r>
            <a:r>
              <a:rPr lang="en-US" sz="2000" dirty="0">
                <a:latin typeface="+mj-lt"/>
              </a:rPr>
              <a:t>$115M for the </a:t>
            </a:r>
            <a:r>
              <a:rPr lang="en-US" sz="2000" b="1" dirty="0" err="1">
                <a:latin typeface="+mj-lt"/>
              </a:rPr>
              <a:t>CommonWealth</a:t>
            </a:r>
            <a:r>
              <a:rPr lang="en-US" sz="2000" b="1" dirty="0">
                <a:latin typeface="+mj-lt"/>
              </a:rPr>
              <a:t> Builder Program </a:t>
            </a:r>
            <a:r>
              <a:rPr lang="en-US" sz="2000" dirty="0">
                <a:latin typeface="+mj-lt"/>
              </a:rPr>
              <a:t>and</a:t>
            </a:r>
            <a:r>
              <a:rPr lang="en-US" sz="2000" b="1" dirty="0">
                <a:latin typeface="+mj-lt"/>
              </a:rPr>
              <a:t> </a:t>
            </a:r>
            <a:r>
              <a:rPr lang="en-US" sz="2000" dirty="0">
                <a:latin typeface="+mj-lt"/>
              </a:rPr>
              <a:t>$65M for </a:t>
            </a:r>
            <a:r>
              <a:rPr lang="en-US" sz="2000" b="1" dirty="0">
                <a:latin typeface="+mj-lt"/>
              </a:rPr>
              <a:t>First-Time Homebuyer Assistance </a:t>
            </a:r>
          </a:p>
          <a:p>
            <a:pPr lvl="1">
              <a:spcBef>
                <a:spcPts val="0"/>
              </a:spcBef>
            </a:pPr>
            <a:r>
              <a:rPr lang="en-US" sz="2000" i="1" dirty="0">
                <a:latin typeface="+mj-lt"/>
              </a:rPr>
              <a:t>Affordable Housing</a:t>
            </a:r>
            <a:r>
              <a:rPr lang="en-US" sz="2000" b="1" i="1" dirty="0">
                <a:latin typeface="+mj-lt"/>
              </a:rPr>
              <a:t>: </a:t>
            </a:r>
            <a:r>
              <a:rPr lang="en-US" sz="2000" dirty="0">
                <a:latin typeface="+mj-lt"/>
              </a:rPr>
              <a:t>$115M for the </a:t>
            </a:r>
            <a:r>
              <a:rPr lang="en-US" sz="2000" b="1" dirty="0">
                <a:latin typeface="+mj-lt"/>
              </a:rPr>
              <a:t>Affordable Rental Units </a:t>
            </a:r>
            <a:r>
              <a:rPr lang="en-US" sz="2000" dirty="0">
                <a:latin typeface="+mj-lt"/>
              </a:rPr>
              <a:t>and $150M for </a:t>
            </a:r>
            <a:r>
              <a:rPr lang="en-US" sz="2000" b="1" dirty="0">
                <a:latin typeface="+mj-lt"/>
              </a:rPr>
              <a:t>Supportive Housing</a:t>
            </a:r>
            <a:endParaRPr lang="en-US" sz="2000" dirty="0">
              <a:effectLst/>
              <a:latin typeface="+mn-lt"/>
              <a:ea typeface="Calibri" panose="020F0502020204030204" pitchFamily="34" charset="0"/>
              <a:cs typeface="Times New Roman" panose="02020603050405020304" pitchFamily="18" charset="0"/>
            </a:endParaRPr>
          </a:p>
          <a:p>
            <a:pPr>
              <a:spcBef>
                <a:spcPts val="0"/>
              </a:spcBef>
            </a:pPr>
            <a:r>
              <a:rPr lang="en-US" sz="2400" b="1" u="sng" dirty="0">
                <a:latin typeface="+mj-lt"/>
              </a:rPr>
              <a:t>Eviction Diversion Initiative: </a:t>
            </a:r>
          </a:p>
          <a:p>
            <a:pPr lvl="1">
              <a:spcBef>
                <a:spcPts val="0"/>
              </a:spcBef>
            </a:pPr>
            <a:r>
              <a:rPr lang="en-US" sz="2000" dirty="0">
                <a:latin typeface="+mn-lt"/>
              </a:rPr>
              <a:t>The Baker-</a:t>
            </a:r>
            <a:r>
              <a:rPr lang="en-US" sz="2000" dirty="0" err="1">
                <a:latin typeface="+mn-lt"/>
              </a:rPr>
              <a:t>Polito</a:t>
            </a:r>
            <a:r>
              <a:rPr lang="en-US" sz="2000" dirty="0">
                <a:latin typeface="+mn-lt"/>
              </a:rPr>
              <a:t> Administration has transformed a $20M homelessness prevention program to an over $700M comprehensive, state and federally funded disaster relief initiative. From March 2020 through December 2021, DHCD distributed $460.8M in assistance to 61,142 unique households. </a:t>
            </a:r>
            <a:endParaRPr lang="en-US" sz="2000" b="1" dirty="0">
              <a:latin typeface="+mn-lt"/>
              <a:cs typeface="Calibri" panose="020F0502020204030204" pitchFamily="34" charset="0"/>
            </a:endParaRPr>
          </a:p>
        </p:txBody>
      </p:sp>
    </p:spTree>
    <p:extLst>
      <p:ext uri="{BB962C8B-B14F-4D97-AF65-F5344CB8AC3E}">
        <p14:creationId xmlns:p14="http://schemas.microsoft.com/office/powerpoint/2010/main" val="118828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Transit-Oriented Housing Development </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48F239AC-B64B-47D9-9A99-24B0D39D1C15}" type="slidenum">
              <a:rPr lang="en-US" smtClean="0"/>
              <a:t>4</a:t>
            </a:fld>
            <a:endParaRPr lang="en-US"/>
          </a:p>
        </p:txBody>
      </p:sp>
      <p:sp>
        <p:nvSpPr>
          <p:cNvPr id="7" name="Content Placeholder 2">
            <a:extLst>
              <a:ext uri="{FF2B5EF4-FFF2-40B4-BE49-F238E27FC236}">
                <a16:creationId xmlns:a16="http://schemas.microsoft.com/office/drawing/2014/main" id="{AFBF0BDA-9291-4C20-B5FE-C18F51140160}"/>
              </a:ext>
            </a:extLst>
          </p:cNvPr>
          <p:cNvSpPr txBox="1">
            <a:spLocks/>
          </p:cNvSpPr>
          <p:nvPr/>
        </p:nvSpPr>
        <p:spPr>
          <a:xfrm>
            <a:off x="7356698" y="1121155"/>
            <a:ext cx="6857996" cy="6633210"/>
          </a:xfrm>
          <a:prstGeom prst="rect">
            <a:avLst/>
          </a:prstGeom>
        </p:spPr>
        <p:txBody>
          <a:bodyPr vert="horz" lIns="146267" tIns="73133" rIns="146267" bIns="73133"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tabLst>
                <a:tab pos="554312" algn="l"/>
              </a:tabLst>
            </a:pPr>
            <a:endParaRPr lang="en-US" sz="1300"/>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181026" y="1446863"/>
            <a:ext cx="13769783" cy="6594146"/>
          </a:xfrm>
        </p:spPr>
        <p:txBody>
          <a:bodyPr vert="horz" lIns="146279" tIns="73139" rIns="146279" bIns="73139" rtlCol="0" anchor="t">
            <a:noAutofit/>
          </a:bodyPr>
          <a:lstStyle/>
          <a:p>
            <a:pPr>
              <a:spcBef>
                <a:spcPts val="0"/>
              </a:spcBef>
            </a:pPr>
            <a:r>
              <a:rPr lang="en-US" sz="2800" b="1" dirty="0">
                <a:latin typeface="+mj-lt"/>
              </a:rPr>
              <a:t>Importance: </a:t>
            </a:r>
            <a:r>
              <a:rPr lang="en-US" sz="2800" dirty="0">
                <a:latin typeface="+mj-lt"/>
              </a:rPr>
              <a:t>We must continue to leverage housing best practices to meet the state’s housing needs and position Massachusetts well for the future. </a:t>
            </a:r>
          </a:p>
          <a:p>
            <a:pPr>
              <a:spcBef>
                <a:spcPts val="0"/>
              </a:spcBef>
            </a:pPr>
            <a:r>
              <a:rPr lang="en-US" sz="2800" b="1" dirty="0">
                <a:latin typeface="+mn-lt"/>
              </a:rPr>
              <a:t>Opportunity: </a:t>
            </a:r>
            <a:r>
              <a:rPr lang="en-US" sz="2800" dirty="0">
                <a:latin typeface="+mn-lt"/>
                <a:cs typeface="Calibri" panose="020F0502020204030204" pitchFamily="34" charset="0"/>
              </a:rPr>
              <a:t>In late 2019, the Mass Housing Partnership (MHP) evaluated 261 station areas in Greater Boston and found the median housing density across all station areas is roughly 6.2 homes per acre. MHP concluded that a modest increase to just 10 homes per acre could yield approximately 253,000 additional housing units over time. </a:t>
            </a:r>
          </a:p>
          <a:p>
            <a:pPr>
              <a:spcBef>
                <a:spcPts val="0"/>
              </a:spcBef>
            </a:pPr>
            <a:r>
              <a:rPr lang="en-US" sz="2800" b="1" dirty="0">
                <a:latin typeface="+mj-lt"/>
              </a:rPr>
              <a:t>Benefits: </a:t>
            </a:r>
            <a:r>
              <a:rPr lang="en-US" sz="2800" dirty="0">
                <a:latin typeface="+mj-lt"/>
              </a:rPr>
              <a:t>By allowing multifamily housing near transit, we can create new housing in walkable neighborhoods closer to transit. This is not just good housing policy, it is good climate and transportation policy, too. The result of transit-oriented development is: </a:t>
            </a:r>
          </a:p>
          <a:p>
            <a:pPr lvl="1">
              <a:spcBef>
                <a:spcPts val="0"/>
              </a:spcBef>
            </a:pPr>
            <a:r>
              <a:rPr lang="en-US" sz="2400" dirty="0">
                <a:latin typeface="+mn-lt"/>
              </a:rPr>
              <a:t>More housing closer to the places that we go every day, such as local shops, jobs, schools, restaurants, parks, etc. </a:t>
            </a:r>
          </a:p>
          <a:p>
            <a:pPr lvl="1">
              <a:spcBef>
                <a:spcPts val="0"/>
              </a:spcBef>
            </a:pPr>
            <a:r>
              <a:rPr lang="en-US" sz="2400" dirty="0">
                <a:latin typeface="+mn-lt"/>
              </a:rPr>
              <a:t>Better access to </a:t>
            </a:r>
            <a:r>
              <a:rPr lang="en-US" sz="2400" b="0" i="0" dirty="0">
                <a:solidFill>
                  <a:srgbClr val="000000"/>
                </a:solidFill>
                <a:effectLst/>
                <a:latin typeface="+mn-lt"/>
              </a:rPr>
              <a:t>work, services, and other destinations by increasing mobility and utilization of public transit</a:t>
            </a:r>
            <a:endParaRPr lang="en-US" sz="2400" dirty="0">
              <a:latin typeface="+mn-lt"/>
            </a:endParaRPr>
          </a:p>
          <a:p>
            <a:pPr lvl="1">
              <a:spcBef>
                <a:spcPts val="0"/>
              </a:spcBef>
            </a:pPr>
            <a:r>
              <a:rPr lang="en-US" sz="2400" dirty="0">
                <a:solidFill>
                  <a:srgbClr val="000000"/>
                </a:solidFill>
                <a:latin typeface="+mn-lt"/>
              </a:rPr>
              <a:t>R</a:t>
            </a:r>
            <a:r>
              <a:rPr lang="en-US" sz="2400" b="0" i="0" dirty="0">
                <a:solidFill>
                  <a:srgbClr val="000000"/>
                </a:solidFill>
                <a:effectLst/>
                <a:latin typeface="+mn-lt"/>
              </a:rPr>
              <a:t>educed reliance on single occupancy vehicles, which helps in our larger effort to confront the climate crisis  </a:t>
            </a:r>
            <a:endParaRPr lang="en-US" sz="2400" dirty="0">
              <a:latin typeface="+mn-lt"/>
            </a:endParaRPr>
          </a:p>
        </p:txBody>
      </p:sp>
    </p:spTree>
    <p:extLst>
      <p:ext uri="{BB962C8B-B14F-4D97-AF65-F5344CB8AC3E}">
        <p14:creationId xmlns:p14="http://schemas.microsoft.com/office/powerpoint/2010/main" val="311505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What We Are Discussing Today</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48F239AC-B64B-47D9-9A99-24B0D39D1C15}" type="slidenum">
              <a:rPr lang="en-US" smtClean="0"/>
              <a:t>5</a:t>
            </a:fld>
            <a:endParaRPr lang="en-US"/>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181026" y="1407799"/>
            <a:ext cx="14092805" cy="6633210"/>
          </a:xfrm>
        </p:spPr>
        <p:txBody>
          <a:bodyPr vert="horz" lIns="146279" tIns="73139" rIns="146279" bIns="73139" rtlCol="0" anchor="t">
            <a:noAutofit/>
          </a:bodyPr>
          <a:lstStyle/>
          <a:p>
            <a:pPr>
              <a:spcBef>
                <a:spcPts val="0"/>
              </a:spcBef>
            </a:pPr>
            <a:r>
              <a:rPr lang="en-US" sz="3200" dirty="0">
                <a:latin typeface="+mj-lt"/>
              </a:rPr>
              <a:t>When the Governor signed the multi-family zoning requirement for MBTA communities into law last January, he made clear that the Administration will take a thoughtful approach in developing compliance criteria in accordance with the new law.</a:t>
            </a:r>
          </a:p>
          <a:p>
            <a:pPr>
              <a:spcBef>
                <a:spcPts val="0"/>
              </a:spcBef>
            </a:pPr>
            <a:r>
              <a:rPr lang="en-US" sz="3200" dirty="0">
                <a:latin typeface="+mj-lt"/>
              </a:rPr>
              <a:t>To that end, the draft guidelines: </a:t>
            </a:r>
          </a:p>
          <a:p>
            <a:pPr lvl="1">
              <a:spcBef>
                <a:spcPts val="0"/>
              </a:spcBef>
            </a:pPr>
            <a:r>
              <a:rPr lang="en-US" sz="2800" dirty="0">
                <a:latin typeface="+mj-lt"/>
              </a:rPr>
              <a:t>Are consistent with the underlying law</a:t>
            </a:r>
          </a:p>
          <a:p>
            <a:pPr lvl="1">
              <a:spcBef>
                <a:spcPts val="0"/>
              </a:spcBef>
            </a:pPr>
            <a:r>
              <a:rPr lang="en-US" sz="2800" dirty="0">
                <a:latin typeface="+mj-lt"/>
              </a:rPr>
              <a:t>Focus on zoning—the local rules that govern where housing can be built</a:t>
            </a:r>
          </a:p>
          <a:p>
            <a:pPr lvl="1">
              <a:spcBef>
                <a:spcPts val="0"/>
              </a:spcBef>
            </a:pPr>
            <a:r>
              <a:rPr lang="en-US" sz="2800" dirty="0">
                <a:latin typeface="+mj-lt"/>
              </a:rPr>
              <a:t>Recognize that a multi-family district that is reasonable in one city or town may not be reasonable in another city or town</a:t>
            </a:r>
          </a:p>
          <a:p>
            <a:pPr lvl="1">
              <a:spcBef>
                <a:spcPts val="0"/>
              </a:spcBef>
            </a:pPr>
            <a:r>
              <a:rPr lang="en-US" sz="2800" dirty="0">
                <a:latin typeface="+mj-lt"/>
              </a:rPr>
              <a:t>Provide local control—municipalities have discretion where multi-family districts are located and the rules established in those districts</a:t>
            </a:r>
            <a:endParaRPr lang="en-US" sz="1800" dirty="0">
              <a:latin typeface="+mj-lt"/>
            </a:endParaRPr>
          </a:p>
          <a:p>
            <a:pPr>
              <a:spcBef>
                <a:spcPts val="0"/>
              </a:spcBef>
            </a:pPr>
            <a:r>
              <a:rPr lang="en-US" sz="3200" dirty="0">
                <a:latin typeface="+mn-lt"/>
              </a:rPr>
              <a:t>This is a real opportunity to establish a new paradigm for encouraging multi-family housing production. </a:t>
            </a:r>
          </a:p>
        </p:txBody>
      </p:sp>
    </p:spTree>
    <p:extLst>
      <p:ext uri="{BB962C8B-B14F-4D97-AF65-F5344CB8AC3E}">
        <p14:creationId xmlns:p14="http://schemas.microsoft.com/office/powerpoint/2010/main" val="399680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6F03-578B-4C5D-B09C-423B53F1D04E}"/>
              </a:ext>
            </a:extLst>
          </p:cNvPr>
          <p:cNvSpPr>
            <a:spLocks noGrp="1"/>
          </p:cNvSpPr>
          <p:nvPr>
            <p:ph type="title"/>
          </p:nvPr>
        </p:nvSpPr>
        <p:spPr/>
        <p:txBody>
          <a:bodyPr>
            <a:normAutofit/>
          </a:bodyPr>
          <a:lstStyle/>
          <a:p>
            <a:r>
              <a:rPr lang="en-US" dirty="0">
                <a:latin typeface="+mj-lt"/>
                <a:cs typeface="Arial" panose="020B0604020202020204" pitchFamily="34" charset="0"/>
              </a:rPr>
              <a:t>What We Are NOT Discussing Today</a:t>
            </a:r>
          </a:p>
        </p:txBody>
      </p:sp>
      <p:sp>
        <p:nvSpPr>
          <p:cNvPr id="6" name="Slide Number Placeholder 5">
            <a:extLst>
              <a:ext uri="{FF2B5EF4-FFF2-40B4-BE49-F238E27FC236}">
                <a16:creationId xmlns:a16="http://schemas.microsoft.com/office/drawing/2014/main" id="{BF748FD5-C116-4BDE-B840-72DBD49E4A92}"/>
              </a:ext>
            </a:extLst>
          </p:cNvPr>
          <p:cNvSpPr>
            <a:spLocks noGrp="1"/>
          </p:cNvSpPr>
          <p:nvPr>
            <p:ph type="sldNum" sz="quarter" idx="12"/>
          </p:nvPr>
        </p:nvSpPr>
        <p:spPr/>
        <p:txBody>
          <a:bodyPr/>
          <a:lstStyle/>
          <a:p>
            <a:fld id="{48F239AC-B64B-47D9-9A99-24B0D39D1C15}" type="slidenum">
              <a:rPr lang="en-US" smtClean="0"/>
              <a:t>6</a:t>
            </a:fld>
            <a:endParaRPr lang="en-US"/>
          </a:p>
        </p:txBody>
      </p:sp>
      <p:sp>
        <p:nvSpPr>
          <p:cNvPr id="7" name="Content Placeholder 2">
            <a:extLst>
              <a:ext uri="{FF2B5EF4-FFF2-40B4-BE49-F238E27FC236}">
                <a16:creationId xmlns:a16="http://schemas.microsoft.com/office/drawing/2014/main" id="{AFBF0BDA-9291-4C20-B5FE-C18F51140160}"/>
              </a:ext>
            </a:extLst>
          </p:cNvPr>
          <p:cNvSpPr txBox="1">
            <a:spLocks/>
          </p:cNvSpPr>
          <p:nvPr/>
        </p:nvSpPr>
        <p:spPr>
          <a:xfrm>
            <a:off x="7356698" y="1121155"/>
            <a:ext cx="6857996" cy="6633210"/>
          </a:xfrm>
          <a:prstGeom prst="rect">
            <a:avLst/>
          </a:prstGeom>
        </p:spPr>
        <p:txBody>
          <a:bodyPr vert="horz" lIns="146267" tIns="73133" rIns="146267" bIns="73133"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tabLst>
                <a:tab pos="554312" algn="l"/>
              </a:tabLst>
            </a:pPr>
            <a:endParaRPr lang="en-US" sz="1300"/>
          </a:p>
        </p:txBody>
      </p:sp>
      <p:sp>
        <p:nvSpPr>
          <p:cNvPr id="9" name="Content Placeholder 8">
            <a:extLst>
              <a:ext uri="{FF2B5EF4-FFF2-40B4-BE49-F238E27FC236}">
                <a16:creationId xmlns:a16="http://schemas.microsoft.com/office/drawing/2014/main" id="{FDC08A5E-FA99-4E75-BFD3-ECC89F3EAFDA}"/>
              </a:ext>
            </a:extLst>
          </p:cNvPr>
          <p:cNvSpPr>
            <a:spLocks noGrp="1"/>
          </p:cNvSpPr>
          <p:nvPr>
            <p:ph idx="1"/>
          </p:nvPr>
        </p:nvSpPr>
        <p:spPr>
          <a:xfrm>
            <a:off x="415705" y="1626874"/>
            <a:ext cx="13964173" cy="6127491"/>
          </a:xfrm>
        </p:spPr>
        <p:txBody>
          <a:bodyPr vert="horz" lIns="146279" tIns="73139" rIns="146279" bIns="73139" rtlCol="0" anchor="t">
            <a:noAutofit/>
          </a:bodyPr>
          <a:lstStyle/>
          <a:p>
            <a:pPr>
              <a:spcBef>
                <a:spcPts val="0"/>
              </a:spcBef>
            </a:pPr>
            <a:r>
              <a:rPr lang="en-US" sz="3200" dirty="0">
                <a:latin typeface="+mj-lt"/>
              </a:rPr>
              <a:t>The draft guidelines </a:t>
            </a:r>
            <a:r>
              <a:rPr lang="en-US" sz="3200" u="sng" dirty="0">
                <a:solidFill>
                  <a:srgbClr val="FF0000"/>
                </a:solidFill>
                <a:latin typeface="+mj-lt"/>
              </a:rPr>
              <a:t>do not</a:t>
            </a:r>
            <a:r>
              <a:rPr lang="en-US" sz="3200" dirty="0">
                <a:latin typeface="+mj-lt"/>
              </a:rPr>
              <a:t>: </a:t>
            </a:r>
          </a:p>
          <a:p>
            <a:pPr lvl="1">
              <a:spcBef>
                <a:spcPts val="0"/>
              </a:spcBef>
            </a:pPr>
            <a:r>
              <a:rPr lang="en-US" sz="2800" dirty="0">
                <a:latin typeface="+mn-lt"/>
              </a:rPr>
              <a:t>Include a production mandate or a requirement to build new units</a:t>
            </a:r>
          </a:p>
          <a:p>
            <a:pPr lvl="2">
              <a:spcBef>
                <a:spcPts val="0"/>
              </a:spcBef>
            </a:pPr>
            <a:r>
              <a:rPr lang="en-US" sz="2800" b="0" i="0" dirty="0">
                <a:solidFill>
                  <a:srgbClr val="141414"/>
                </a:solidFill>
                <a:effectLst/>
                <a:latin typeface="+mn-lt"/>
              </a:rPr>
              <a:t>There is no requirement to construct a particular number of units, or any units at all. This new law requires multi-family by right zoning, not housing production. </a:t>
            </a:r>
            <a:endParaRPr lang="en-US" sz="2800" dirty="0">
              <a:latin typeface="+mn-lt"/>
            </a:endParaRPr>
          </a:p>
          <a:p>
            <a:pPr lvl="1">
              <a:spcBef>
                <a:spcPts val="0"/>
              </a:spcBef>
            </a:pPr>
            <a:r>
              <a:rPr lang="en-US" sz="2800" dirty="0">
                <a:latin typeface="+mn-lt"/>
              </a:rPr>
              <a:t>Have anything to do with “Chapter 40B” which allows developers to </a:t>
            </a:r>
            <a:r>
              <a:rPr lang="en-US" sz="2800" i="1" dirty="0">
                <a:latin typeface="+mn-lt"/>
              </a:rPr>
              <a:t>bypass</a:t>
            </a:r>
            <a:r>
              <a:rPr lang="en-US" sz="2800" dirty="0">
                <a:latin typeface="+mn-lt"/>
              </a:rPr>
              <a:t> local zoning in communities where there is not enough affordable housing</a:t>
            </a:r>
          </a:p>
          <a:p>
            <a:pPr lvl="2">
              <a:spcBef>
                <a:spcPts val="0"/>
              </a:spcBef>
            </a:pPr>
            <a:r>
              <a:rPr lang="en-US" sz="2800" dirty="0">
                <a:latin typeface="+mn-lt"/>
              </a:rPr>
              <a:t>This is not that! Unlike 40B, these draft guidelines have nothing to do with the permitting of individual projects. </a:t>
            </a:r>
          </a:p>
          <a:p>
            <a:pPr>
              <a:spcBef>
                <a:spcPts val="0"/>
              </a:spcBef>
            </a:pPr>
            <a:r>
              <a:rPr lang="en-US" sz="3200" dirty="0"/>
              <a:t>Actual production will depend on several factors, including developer interest, infrastructure, market dynamics, etc. It will also take time—this is about creating capacity for the future. </a:t>
            </a:r>
          </a:p>
          <a:p>
            <a:pPr>
              <a:spcBef>
                <a:spcPts val="0"/>
              </a:spcBef>
            </a:pPr>
            <a:endParaRPr lang="en-US" sz="3300" dirty="0">
              <a:latin typeface="+mn-lt"/>
            </a:endParaRPr>
          </a:p>
          <a:p>
            <a:pPr lvl="2">
              <a:spcBef>
                <a:spcPts val="0"/>
              </a:spcBef>
            </a:pPr>
            <a:endParaRPr lang="en-US" sz="2100" dirty="0">
              <a:latin typeface="+mn-lt"/>
            </a:endParaRPr>
          </a:p>
          <a:p>
            <a:pPr marL="731395" lvl="1" indent="0">
              <a:spcBef>
                <a:spcPts val="0"/>
              </a:spcBef>
              <a:buNone/>
            </a:pPr>
            <a:endParaRPr lang="en-US" sz="2300" dirty="0">
              <a:latin typeface="+mj-lt"/>
            </a:endParaRPr>
          </a:p>
        </p:txBody>
      </p:sp>
    </p:spTree>
    <p:extLst>
      <p:ext uri="{BB962C8B-B14F-4D97-AF65-F5344CB8AC3E}">
        <p14:creationId xmlns:p14="http://schemas.microsoft.com/office/powerpoint/2010/main" val="131894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j-lt"/>
              </a:rPr>
              <a:t>Relevant Section from the Economic Development Bill:</a:t>
            </a:r>
          </a:p>
        </p:txBody>
      </p:sp>
      <p:sp>
        <p:nvSpPr>
          <p:cNvPr id="8" name="Slide Number Placeholder 7"/>
          <p:cNvSpPr>
            <a:spLocks noGrp="1"/>
          </p:cNvSpPr>
          <p:nvPr>
            <p:ph type="sldNum" sz="quarter" idx="12"/>
          </p:nvPr>
        </p:nvSpPr>
        <p:spPr/>
        <p:txBody>
          <a:bodyPr/>
          <a:lstStyle/>
          <a:p>
            <a:fld id="{48F239AC-B64B-47D9-9A99-24B0D39D1C15}" type="slidenum">
              <a:rPr lang="en-US" smtClean="0"/>
              <a:t>7</a:t>
            </a:fld>
            <a:endParaRPr lang="en-US"/>
          </a:p>
        </p:txBody>
      </p:sp>
      <p:sp>
        <p:nvSpPr>
          <p:cNvPr id="9" name="Subtitle 2"/>
          <p:cNvSpPr txBox="1">
            <a:spLocks/>
          </p:cNvSpPr>
          <p:nvPr/>
        </p:nvSpPr>
        <p:spPr>
          <a:xfrm>
            <a:off x="442915" y="1391730"/>
            <a:ext cx="13717860" cy="6327231"/>
          </a:xfrm>
          <a:prstGeom prst="rect">
            <a:avLst/>
          </a:prstGeom>
        </p:spPr>
        <p:txBody>
          <a:bodyPr vert="horz" lIns="146279" tIns="73139" rIns="146279" bIns="73139" rtlCol="0" anchor="t">
            <a:normAutofit fontScale="85000" lnSpcReduction="20000"/>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b="1" dirty="0">
                <a:latin typeface="Calibri" panose="020F0502020204030204" pitchFamily="34" charset="0"/>
                <a:cs typeface="Calibri" panose="020F0502020204030204" pitchFamily="34" charset="0"/>
              </a:rPr>
              <a:t>Chapter 358 of the Acts of 2020</a:t>
            </a:r>
          </a:p>
          <a:p>
            <a:pPr marL="0" indent="0">
              <a:buNone/>
            </a:pPr>
            <a:r>
              <a:rPr lang="en-US" dirty="0">
                <a:latin typeface="Calibri" panose="020F0502020204030204" pitchFamily="34" charset="0"/>
                <a:cs typeface="Calibri" panose="020F0502020204030204" pitchFamily="34" charset="0"/>
              </a:rPr>
              <a:t>SECTION 18.  Said chapter 40A is hereby further amended by inserting after section 3 the following section:-</a:t>
            </a:r>
          </a:p>
          <a:p>
            <a:pPr marL="456565" indent="-456565"/>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Section 3A.  (a)(1) An MBTA community shall have a zoning ordinance or by-law that provides for at least 1 district of reasonable size in which multi-family housing is permitted as of right; provided, however, that such multi-family housing shall be without age restrictions and shall be suitable for families with children. For the purposes of this section, a district of reasonable size shall: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have a minimum gross density of 15 units per acre, subject to any further limitations imposed by section 40 of chapter 131 and title 5 of the state environmental code established pursuant to section 13 of chapter 21A; and (ii) be located not more than 0.5 miles from a commuter rail station, subway station, ferry terminal or bus station, if applicable.</a:t>
            </a:r>
          </a:p>
          <a:p>
            <a:pPr marL="456565" indent="-456565"/>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(b)  An MBTA community that fails to comply with this section shall not be eligible for funds from: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the Housing Choice Initiative as described by the governor in a message to the general court dated December 11, 2017; (ii) the Local Capital Projects Fund established in section 2EEEE of chapter 29; or (iii) the </a:t>
            </a:r>
            <a:r>
              <a:rPr lang="en-US" dirty="0" err="1">
                <a:latin typeface="Calibri" panose="020F0502020204030204" pitchFamily="34" charset="0"/>
                <a:cs typeface="Calibri" panose="020F0502020204030204" pitchFamily="34" charset="0"/>
              </a:rPr>
              <a:t>MassWorks</a:t>
            </a:r>
            <a:r>
              <a:rPr lang="en-US" dirty="0">
                <a:latin typeface="Calibri" panose="020F0502020204030204" pitchFamily="34" charset="0"/>
                <a:cs typeface="Calibri" panose="020F0502020204030204" pitchFamily="34" charset="0"/>
              </a:rPr>
              <a:t> infrastructure program established in section 63 of chapter 23A.</a:t>
            </a:r>
          </a:p>
          <a:p>
            <a:pPr marL="456565" indent="-456565"/>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(c)  The department, in consultation with the Massachusetts Bay Transportation Authority and the Massachusetts Department of Transportation, shall promulgate guidelines to determine if an MBTA community is in compliance with this section.</a:t>
            </a:r>
          </a:p>
        </p:txBody>
      </p:sp>
    </p:spTree>
    <p:extLst>
      <p:ext uri="{BB962C8B-B14F-4D97-AF65-F5344CB8AC3E}">
        <p14:creationId xmlns:p14="http://schemas.microsoft.com/office/powerpoint/2010/main" val="104449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818EA869-4230-41BE-8B25-5A5AA8BC1B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5" t="3543" r="8701" b="3123"/>
          <a:stretch/>
        </p:blipFill>
        <p:spPr>
          <a:xfrm>
            <a:off x="5805377" y="1120956"/>
            <a:ext cx="8825023" cy="7108644"/>
          </a:xfrm>
          <a:prstGeom prst="rect">
            <a:avLst/>
          </a:prstGeom>
        </p:spPr>
      </p:pic>
      <p:sp>
        <p:nvSpPr>
          <p:cNvPr id="2" name="Title 1"/>
          <p:cNvSpPr>
            <a:spLocks noGrp="1"/>
          </p:cNvSpPr>
          <p:nvPr>
            <p:ph type="title"/>
          </p:nvPr>
        </p:nvSpPr>
        <p:spPr/>
        <p:txBody>
          <a:bodyPr>
            <a:normAutofit/>
          </a:bodyPr>
          <a:lstStyle/>
          <a:p>
            <a:r>
              <a:rPr lang="en-US" b="1">
                <a:latin typeface="+mj-lt"/>
              </a:rPr>
              <a:t>What is an MBTA Community? </a:t>
            </a:r>
          </a:p>
        </p:txBody>
      </p:sp>
      <p:sp>
        <p:nvSpPr>
          <p:cNvPr id="8" name="Slide Number Placeholder 7"/>
          <p:cNvSpPr>
            <a:spLocks noGrp="1"/>
          </p:cNvSpPr>
          <p:nvPr>
            <p:ph type="sldNum" sz="quarter" idx="12"/>
          </p:nvPr>
        </p:nvSpPr>
        <p:spPr/>
        <p:txBody>
          <a:bodyPr/>
          <a:lstStyle/>
          <a:p>
            <a:fld id="{48F239AC-B64B-47D9-9A99-24B0D39D1C15}" type="slidenum">
              <a:rPr lang="en-US" smtClean="0"/>
              <a:t>8</a:t>
            </a:fld>
            <a:endParaRPr lang="en-US"/>
          </a:p>
        </p:txBody>
      </p:sp>
      <p:sp>
        <p:nvSpPr>
          <p:cNvPr id="9" name="Subtitle 2"/>
          <p:cNvSpPr txBox="1">
            <a:spLocks/>
          </p:cNvSpPr>
          <p:nvPr/>
        </p:nvSpPr>
        <p:spPr>
          <a:xfrm>
            <a:off x="-6010" y="1185393"/>
            <a:ext cx="5045843" cy="3973176"/>
          </a:xfrm>
          <a:prstGeom prst="rect">
            <a:avLst/>
          </a:prstGeom>
        </p:spPr>
        <p:txBody>
          <a:bodyPr vert="horz" lIns="146279" tIns="73139" rIns="146279" bIns="7313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r>
              <a:rPr lang="en-US" dirty="0">
                <a:latin typeface="Calibri"/>
                <a:cs typeface="Calibri"/>
              </a:rPr>
              <a:t>“MBTA community” is defined by reference to G.L. c. 161A, sec. 1.</a:t>
            </a:r>
          </a:p>
          <a:p>
            <a:pPr marL="456565" indent="-456565"/>
            <a:r>
              <a:rPr lang="en-US" dirty="0">
                <a:latin typeface="Calibri"/>
                <a:cs typeface="Calibri"/>
              </a:rPr>
              <a:t>There are 175 municipalities* subject to this new law:   </a:t>
            </a:r>
          </a:p>
        </p:txBody>
      </p:sp>
      <p:sp>
        <p:nvSpPr>
          <p:cNvPr id="3" name="TextBox 2">
            <a:extLst>
              <a:ext uri="{FF2B5EF4-FFF2-40B4-BE49-F238E27FC236}">
                <a16:creationId xmlns:a16="http://schemas.microsoft.com/office/drawing/2014/main" id="{299702D8-6BCA-4F6A-A0F3-A6BFC9C9CA2B}"/>
              </a:ext>
            </a:extLst>
          </p:cNvPr>
          <p:cNvSpPr txBox="1"/>
          <p:nvPr/>
        </p:nvSpPr>
        <p:spPr>
          <a:xfrm>
            <a:off x="181026" y="7175603"/>
            <a:ext cx="5890646" cy="707886"/>
          </a:xfrm>
          <a:prstGeom prst="rect">
            <a:avLst/>
          </a:prstGeom>
          <a:noFill/>
        </p:spPr>
        <p:txBody>
          <a:bodyPr wrap="square" lIns="91440" tIns="45720" rIns="91440" bIns="45720" rtlCol="0" anchor="t">
            <a:spAutoFit/>
          </a:bodyPr>
          <a:lstStyle/>
          <a:p>
            <a:r>
              <a:rPr lang="en-US" sz="2000" i="1" dirty="0"/>
              <a:t>*Note, Boston is not subject to the Zoning Act (c. 40A)  including section 3A.</a:t>
            </a:r>
          </a:p>
        </p:txBody>
      </p:sp>
    </p:spTree>
    <p:extLst>
      <p:ext uri="{BB962C8B-B14F-4D97-AF65-F5344CB8AC3E}">
        <p14:creationId xmlns:p14="http://schemas.microsoft.com/office/powerpoint/2010/main" val="2933417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0" ma:contentTypeDescription="Create a new document." ma:contentTypeScope="" ma:versionID="ad83c19a1e56fb9b3a29de615d9dbc24">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bba6d2b9e65f2725672fdbb2b5f94d76"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EEF59-1358-42AD-BBD9-955AA91A635D}">
  <ds:schemaRefs>
    <ds:schemaRef ds:uri="6d1ab2f6-91f9-4f14-952a-3f3eb0d68341"/>
    <ds:schemaRef ds:uri="8f2fdac3-5421-455f-b4e4-df6141b317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0F532B-5A9C-4337-859F-753C7CFDF5B4}">
  <ds:schemaRefs>
    <ds:schemaRef ds:uri="http://schemas.microsoft.com/sharepoint/v3/contenttype/forms"/>
  </ds:schemaRefs>
</ds:datastoreItem>
</file>

<file path=customXml/itemProps3.xml><?xml version="1.0" encoding="utf-8"?>
<ds:datastoreItem xmlns:ds="http://schemas.openxmlformats.org/officeDocument/2006/customXml" ds:itemID="{42A83B17-3A44-46F1-A111-DB4BDEBC090B}">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20442</TotalTime>
  <Words>3018</Words>
  <Application>Microsoft Office PowerPoint</Application>
  <PresentationFormat>Custom</PresentationFormat>
  <Paragraphs>243</Paragraphs>
  <Slides>21</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Gill Sans MT</vt:lpstr>
      <vt:lpstr>Office Theme</vt:lpstr>
      <vt:lpstr>3_Office Theme</vt:lpstr>
      <vt:lpstr> New Multifamily Zoning Requirement for MBTA Communities  </vt:lpstr>
      <vt:lpstr>Housing Production in Massachusetts</vt:lpstr>
      <vt:lpstr>The Housing Crisis</vt:lpstr>
      <vt:lpstr>Confronting the Housing Crisis</vt:lpstr>
      <vt:lpstr>Transit-Oriented Housing Development </vt:lpstr>
      <vt:lpstr>What We Are Discussing Today</vt:lpstr>
      <vt:lpstr>What We Are NOT Discussing Today</vt:lpstr>
      <vt:lpstr>Relevant Section from the Economic Development Bill:</vt:lpstr>
      <vt:lpstr>What is an MBTA Community? </vt:lpstr>
      <vt:lpstr>Reasonable Size: Land Area &amp; Unit Capacity </vt:lpstr>
      <vt:lpstr>MBTA Communities By Category of Service</vt:lpstr>
      <vt:lpstr>Closer Look at Minimum Unit Capacity</vt:lpstr>
      <vt:lpstr>Size and Density Requirements</vt:lpstr>
      <vt:lpstr>Location of Districts </vt:lpstr>
      <vt:lpstr>Examples of ~15 Units Per Acre: </vt:lpstr>
      <vt:lpstr>Importance of Technical Assistance</vt:lpstr>
      <vt:lpstr>Technical Assistance (TA) - Continued</vt:lpstr>
      <vt:lpstr>How to Comply in 2022</vt:lpstr>
      <vt:lpstr>Timeline to Finalize Guidelines</vt:lpstr>
      <vt:lpstr>MBTA Communities Timeline, as outlined in Draft Guidelines</vt:lpstr>
      <vt:lpstr>Guidelines and Supplemental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ANF</dc:creator>
  <cp:lastModifiedBy>Sherry Patch</cp:lastModifiedBy>
  <cp:revision>260</cp:revision>
  <cp:lastPrinted>2021-04-23T14:10:29Z</cp:lastPrinted>
  <dcterms:created xsi:type="dcterms:W3CDTF">2020-09-04T18:17:45Z</dcterms:created>
  <dcterms:modified xsi:type="dcterms:W3CDTF">2022-03-23T12:19:20Z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