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7" r:id="rId2"/>
    <p:sldId id="258" r:id="rId3"/>
    <p:sldId id="266" r:id="rId4"/>
    <p:sldId id="267" r:id="rId5"/>
    <p:sldId id="277" r:id="rId6"/>
    <p:sldId id="259" r:id="rId7"/>
    <p:sldId id="261" r:id="rId8"/>
    <p:sldId id="279" r:id="rId9"/>
    <p:sldId id="263" r:id="rId10"/>
    <p:sldId id="262" r:id="rId11"/>
  </p:sldIdLst>
  <p:sldSz cx="9144000" cy="6858000" type="screen4x3"/>
  <p:notesSz cx="7010400" cy="91598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FAC33873-C3F1-48CD-95D0-FD6CF3C2856D}">
          <p14:sldIdLst>
            <p14:sldId id="257"/>
            <p14:sldId id="258"/>
            <p14:sldId id="266"/>
            <p14:sldId id="267"/>
            <p14:sldId id="277"/>
            <p14:sldId id="259"/>
            <p14:sldId id="261"/>
            <p14:sldId id="279"/>
            <p14:sldId id="263"/>
            <p14:sldId id="262"/>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y Fogel" initials="BF" lastIdx="10" clrIdx="0">
    <p:extLst>
      <p:ext uri="{19B8F6BF-5375-455C-9EA6-DF929625EA0E}">
        <p15:presenceInfo xmlns:p15="http://schemas.microsoft.com/office/powerpoint/2012/main" userId="S::bfogel@keeganwerlin.com::03281861-74c5-4f2d-af6e-f01ca2e13ccc" providerId="AD"/>
      </p:ext>
    </p:extLst>
  </p:cmAuthor>
  <p:cmAuthor id="2" name="Jeffrey L. Arps" initials="JLA" lastIdx="4" clrIdx="1">
    <p:extLst>
      <p:ext uri="{19B8F6BF-5375-455C-9EA6-DF929625EA0E}">
        <p15:presenceInfo xmlns:p15="http://schemas.microsoft.com/office/powerpoint/2012/main" userId="S::JLArps@tighebond.com::0bd08190-96b7-4b3a-8478-107f3cabdcc3" providerId="AD"/>
      </p:ext>
    </p:extLst>
  </p:cmAuthor>
  <p:cmAuthor id="3" name="Michael J. Scherer" initials="MJS" lastIdx="2" clrIdx="2">
    <p:extLst>
      <p:ext uri="{19B8F6BF-5375-455C-9EA6-DF929625EA0E}">
        <p15:presenceInfo xmlns:p15="http://schemas.microsoft.com/office/powerpoint/2012/main" userId="S::MJScherer@tigheBond.com::c38dbf77-fc24-444c-9a76-68264de80e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C325"/>
    <a:srgbClr val="0A5D8E"/>
    <a:srgbClr val="666666"/>
    <a:srgbClr val="0072AF"/>
    <a:srgbClr val="0065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6402" autoAdjust="0"/>
  </p:normalViewPr>
  <p:slideViewPr>
    <p:cSldViewPr snapToGrid="0" showGuides="1">
      <p:cViewPr varScale="1">
        <p:scale>
          <a:sx n="112" d="100"/>
          <a:sy n="112" d="100"/>
        </p:scale>
        <p:origin x="13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59585"/>
          </a:xfrm>
          <a:prstGeom prst="rect">
            <a:avLst/>
          </a:prstGeom>
        </p:spPr>
        <p:txBody>
          <a:bodyPr vert="horz" lIns="92400" tIns="46200" rIns="92400" bIns="4620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59585"/>
          </a:xfrm>
          <a:prstGeom prst="rect">
            <a:avLst/>
          </a:prstGeom>
        </p:spPr>
        <p:txBody>
          <a:bodyPr vert="horz" lIns="92400" tIns="46200" rIns="92400" bIns="46200" rtlCol="0"/>
          <a:lstStyle>
            <a:lvl1pPr algn="r">
              <a:defRPr sz="1200"/>
            </a:lvl1pPr>
          </a:lstStyle>
          <a:p>
            <a:fld id="{E6A76347-9FB4-4595-BA9B-6C0733F9D7CA}" type="datetimeFigureOut">
              <a:rPr lang="en-US" smtClean="0"/>
              <a:t>04/22/2022</a:t>
            </a:fld>
            <a:endParaRPr lang="en-US"/>
          </a:p>
        </p:txBody>
      </p:sp>
      <p:sp>
        <p:nvSpPr>
          <p:cNvPr id="4" name="Footer Placeholder 3"/>
          <p:cNvSpPr>
            <a:spLocks noGrp="1"/>
          </p:cNvSpPr>
          <p:nvPr>
            <p:ph type="ftr" sz="quarter" idx="2"/>
          </p:nvPr>
        </p:nvSpPr>
        <p:spPr>
          <a:xfrm>
            <a:off x="0" y="8700292"/>
            <a:ext cx="3037840" cy="459584"/>
          </a:xfrm>
          <a:prstGeom prst="rect">
            <a:avLst/>
          </a:prstGeom>
        </p:spPr>
        <p:txBody>
          <a:bodyPr vert="horz" lIns="92400" tIns="46200" rIns="92400" bIns="46200" rtlCol="0" anchor="b"/>
          <a:lstStyle>
            <a:lvl1pPr algn="l">
              <a:defRPr sz="1200"/>
            </a:lvl1pPr>
          </a:lstStyle>
          <a:p>
            <a:endParaRPr lang="en-US"/>
          </a:p>
        </p:txBody>
      </p:sp>
    </p:spTree>
    <p:extLst>
      <p:ext uri="{BB962C8B-B14F-4D97-AF65-F5344CB8AC3E}">
        <p14:creationId xmlns:p14="http://schemas.microsoft.com/office/powerpoint/2010/main" val="401540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57994"/>
          </a:xfrm>
          <a:prstGeom prst="rect">
            <a:avLst/>
          </a:prstGeom>
        </p:spPr>
        <p:txBody>
          <a:bodyPr vert="horz" lIns="92400" tIns="46200" rIns="92400" bIns="4620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938" y="0"/>
            <a:ext cx="3037840" cy="457994"/>
          </a:xfrm>
          <a:prstGeom prst="rect">
            <a:avLst/>
          </a:prstGeom>
        </p:spPr>
        <p:txBody>
          <a:bodyPr vert="horz" lIns="92400" tIns="46200" rIns="92400" bIns="46200" rtlCol="0"/>
          <a:lstStyle>
            <a:lvl1pPr algn="r">
              <a:defRPr sz="1200">
                <a:latin typeface="Arial" charset="0"/>
              </a:defRPr>
            </a:lvl1pPr>
          </a:lstStyle>
          <a:p>
            <a:pPr>
              <a:defRPr/>
            </a:pPr>
            <a:fld id="{72DC2D48-A0E8-452D-89EC-0702C2493B42}" type="datetimeFigureOut">
              <a:rPr lang="en-US"/>
              <a:pPr>
                <a:defRPr/>
              </a:pPr>
              <a:t>04/22/2022</a:t>
            </a:fld>
            <a:endParaRPr lang="en-US"/>
          </a:p>
        </p:txBody>
      </p:sp>
      <p:sp>
        <p:nvSpPr>
          <p:cNvPr id="4" name="Slide Image Placeholder 3"/>
          <p:cNvSpPr>
            <a:spLocks noGrp="1" noRot="1" noChangeAspect="1"/>
          </p:cNvSpPr>
          <p:nvPr>
            <p:ph type="sldImg" idx="2"/>
          </p:nvPr>
        </p:nvSpPr>
        <p:spPr>
          <a:xfrm>
            <a:off x="1214438" y="687388"/>
            <a:ext cx="4581525" cy="3435350"/>
          </a:xfrm>
          <a:prstGeom prst="rect">
            <a:avLst/>
          </a:prstGeom>
          <a:noFill/>
          <a:ln w="12700">
            <a:solidFill>
              <a:prstClr val="black"/>
            </a:solidFill>
          </a:ln>
        </p:spPr>
        <p:txBody>
          <a:bodyPr vert="horz" lIns="92400" tIns="46200" rIns="92400" bIns="46200" rtlCol="0" anchor="ctr"/>
          <a:lstStyle/>
          <a:p>
            <a:pPr lvl="0"/>
            <a:endParaRPr lang="en-US" noProof="0"/>
          </a:p>
        </p:txBody>
      </p:sp>
      <p:sp>
        <p:nvSpPr>
          <p:cNvPr id="5" name="Notes Placeholder 4"/>
          <p:cNvSpPr>
            <a:spLocks noGrp="1"/>
          </p:cNvSpPr>
          <p:nvPr>
            <p:ph type="body" sz="quarter" idx="3"/>
          </p:nvPr>
        </p:nvSpPr>
        <p:spPr>
          <a:xfrm>
            <a:off x="701040" y="4350941"/>
            <a:ext cx="5608320" cy="4121944"/>
          </a:xfrm>
          <a:prstGeom prst="rect">
            <a:avLst/>
          </a:prstGeom>
        </p:spPr>
        <p:txBody>
          <a:bodyPr vert="horz" lIns="92400" tIns="46200" rIns="92400" bIns="4620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00291"/>
            <a:ext cx="3037840" cy="457994"/>
          </a:xfrm>
          <a:prstGeom prst="rect">
            <a:avLst/>
          </a:prstGeom>
        </p:spPr>
        <p:txBody>
          <a:bodyPr vert="horz" lIns="92400" tIns="46200" rIns="92400" bIns="4620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938" y="8700291"/>
            <a:ext cx="3037840" cy="457994"/>
          </a:xfrm>
          <a:prstGeom prst="rect">
            <a:avLst/>
          </a:prstGeom>
        </p:spPr>
        <p:txBody>
          <a:bodyPr vert="horz" wrap="square" lIns="92400" tIns="46200" rIns="92400" bIns="46200" numCol="1" anchor="b" anchorCtr="0" compatLnSpc="1">
            <a:prstTxWarp prst="textNoShape">
              <a:avLst/>
            </a:prstTxWarp>
          </a:bodyPr>
          <a:lstStyle>
            <a:lvl1pPr algn="r">
              <a:defRPr sz="1200"/>
            </a:lvl1pPr>
          </a:lstStyle>
          <a:p>
            <a:fld id="{D4C68B90-1066-4016-9788-C1986C2ADAC0}" type="slidenum">
              <a:rPr lang="en-US" altLang="en-US"/>
              <a:pPr/>
              <a:t>‹#›</a:t>
            </a:fld>
            <a:endParaRPr lang="en-US" altLang="en-US"/>
          </a:p>
        </p:txBody>
      </p:sp>
    </p:spTree>
    <p:extLst>
      <p:ext uri="{BB962C8B-B14F-4D97-AF65-F5344CB8AC3E}">
        <p14:creationId xmlns:p14="http://schemas.microsoft.com/office/powerpoint/2010/main" val="3661197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GHEBOND TITL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pic>
        <p:nvPicPr>
          <p:cNvPr id="3" name="Picture 2">
            <a:extLst>
              <a:ext uri="{FF2B5EF4-FFF2-40B4-BE49-F238E27FC236}">
                <a16:creationId xmlns:a16="http://schemas.microsoft.com/office/drawing/2014/main" id="{88591167-D4DB-4B3C-97B7-C474235BE0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9398" y="2944427"/>
            <a:ext cx="4003385" cy="969145"/>
          </a:xfrm>
          <a:prstGeom prst="rect">
            <a:avLst/>
          </a:prstGeom>
        </p:spPr>
      </p:pic>
      <p:sp>
        <p:nvSpPr>
          <p:cNvPr id="8" name="Rectangle 7"/>
          <p:cNvSpPr/>
          <p:nvPr userDrawn="1"/>
        </p:nvSpPr>
        <p:spPr>
          <a:xfrm>
            <a:off x="8000376" y="-6136"/>
            <a:ext cx="1022350" cy="27609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9" name="Rectangle 8"/>
          <p:cNvSpPr/>
          <p:nvPr userDrawn="1"/>
        </p:nvSpPr>
        <p:spPr>
          <a:xfrm>
            <a:off x="5713128" y="-6133"/>
            <a:ext cx="1022350" cy="2760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10" name="Rectangle 9"/>
          <p:cNvSpPr/>
          <p:nvPr userDrawn="1"/>
        </p:nvSpPr>
        <p:spPr>
          <a:xfrm>
            <a:off x="6855165" y="-6133"/>
            <a:ext cx="1022350" cy="27609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11" name="Rectangle 10"/>
          <p:cNvSpPr/>
          <p:nvPr userDrawn="1"/>
        </p:nvSpPr>
        <p:spPr>
          <a:xfrm>
            <a:off x="4571091" y="-6134"/>
            <a:ext cx="1022350" cy="276096"/>
          </a:xfrm>
          <a:prstGeom prst="rect">
            <a:avLst/>
          </a:prstGeom>
          <a:solidFill>
            <a:srgbClr val="8AC3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8AC325"/>
              </a:solidFill>
            </a:endParaRPr>
          </a:p>
        </p:txBody>
      </p:sp>
    </p:spTree>
    <p:extLst>
      <p:ext uri="{BB962C8B-B14F-4D97-AF65-F5344CB8AC3E}">
        <p14:creationId xmlns:p14="http://schemas.microsoft.com/office/powerpoint/2010/main" val="268542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ject Cover Slid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5509903"/>
            <a:ext cx="7772400" cy="328870"/>
          </a:xfrm>
          <a:prstGeom prst="rect">
            <a:avLst/>
          </a:prstGeom>
        </p:spPr>
        <p:txBody>
          <a:bodyPr anchor="t" anchorCtr="0"/>
          <a:lstStyle>
            <a:lvl1pPr marL="0" indent="0">
              <a:buNone/>
              <a:defRPr sz="1650" b="1">
                <a:solidFill>
                  <a:srgbClr val="0072AF"/>
                </a:solidFill>
                <a:latin typeface="+mj-lt"/>
              </a:defRPr>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dirty="0"/>
              <a:t>Subtitle or client name</a:t>
            </a:r>
          </a:p>
        </p:txBody>
      </p:sp>
      <p:sp>
        <p:nvSpPr>
          <p:cNvPr id="4" name="Text Placeholder 2"/>
          <p:cNvSpPr>
            <a:spLocks noGrp="1"/>
          </p:cNvSpPr>
          <p:nvPr>
            <p:ph type="body" idx="10" hasCustomPrompt="1"/>
          </p:nvPr>
        </p:nvSpPr>
        <p:spPr>
          <a:xfrm>
            <a:off x="722313" y="5875014"/>
            <a:ext cx="7772400" cy="271794"/>
          </a:xfrm>
          <a:prstGeom prst="rect">
            <a:avLst/>
          </a:prstGeom>
        </p:spPr>
        <p:txBody>
          <a:bodyPr anchor="t" anchorCtr="0"/>
          <a:lstStyle>
            <a:lvl1pPr marL="0" indent="0">
              <a:buNone/>
              <a:defRPr sz="1400" b="0">
                <a:solidFill>
                  <a:schemeClr val="accent1"/>
                </a:solidFill>
                <a:latin typeface="+mj-lt"/>
              </a:defRPr>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dirty="0"/>
              <a:t>Presenters names, this text may be split into two columns to make room for additional staff </a:t>
            </a:r>
          </a:p>
        </p:txBody>
      </p:sp>
      <p:sp>
        <p:nvSpPr>
          <p:cNvPr id="6" name="Picture Placeholder 5"/>
          <p:cNvSpPr>
            <a:spLocks noGrp="1"/>
          </p:cNvSpPr>
          <p:nvPr>
            <p:ph type="pic" sz="quarter" idx="11" hasCustomPrompt="1"/>
          </p:nvPr>
        </p:nvSpPr>
        <p:spPr>
          <a:xfrm>
            <a:off x="0" y="0"/>
            <a:ext cx="9143999" cy="4432300"/>
          </a:xfrm>
          <a:prstGeom prst="rect">
            <a:avLst/>
          </a:prstGeom>
        </p:spPr>
        <p:txBody>
          <a:bodyPr/>
          <a:lstStyle>
            <a:lvl1pPr marL="257168" indent="-257168">
              <a:buClr>
                <a:schemeClr val="tx1"/>
              </a:buClr>
              <a:buFont typeface="Arial" panose="020B0604020202020204" pitchFamily="34" charset="0"/>
              <a:buChar char="•"/>
              <a:defRPr>
                <a:solidFill>
                  <a:schemeClr val="accent6"/>
                </a:solidFill>
                <a:latin typeface="+mn-lt"/>
              </a:defRPr>
            </a:lvl1pPr>
          </a:lstStyle>
          <a:p>
            <a:r>
              <a:rPr lang="en-US" dirty="0"/>
              <a:t>Click icon to add picture. If photo resizes, use crop tool to fill slide width with image.  If image is too square, use a background photo to fill space, and place main image on top, or use two images with one taking up ⅔ of space, and one ⅓. If all else fails, ask Marketing </a:t>
            </a:r>
            <a:r>
              <a:rPr lang="en-US" dirty="0" err="1"/>
              <a:t>Dept</a:t>
            </a:r>
            <a:r>
              <a:rPr lang="en-US" dirty="0"/>
              <a:t> for help!</a:t>
            </a:r>
          </a:p>
        </p:txBody>
      </p:sp>
      <p:sp>
        <p:nvSpPr>
          <p:cNvPr id="10" name="Title 1"/>
          <p:cNvSpPr>
            <a:spLocks noGrp="1"/>
          </p:cNvSpPr>
          <p:nvPr>
            <p:ph type="title"/>
          </p:nvPr>
        </p:nvSpPr>
        <p:spPr>
          <a:xfrm>
            <a:off x="722313" y="4851133"/>
            <a:ext cx="7772400" cy="678091"/>
          </a:xfrm>
          <a:prstGeom prst="rect">
            <a:avLst/>
          </a:prstGeom>
        </p:spPr>
        <p:txBody>
          <a:bodyPr anchor="t">
            <a:normAutofit/>
          </a:bodyPr>
          <a:lstStyle>
            <a:lvl1pPr algn="l">
              <a:defRPr sz="3200" b="1" i="0" cap="all" baseline="0">
                <a:solidFill>
                  <a:schemeClr val="accent2"/>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3771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287F14F-2F96-4F40-A560-BCF940DD1311}"/>
              </a:ext>
            </a:extLst>
          </p:cNvPr>
          <p:cNvSpPr>
            <a:spLocks noGrp="1"/>
          </p:cNvSpPr>
          <p:nvPr>
            <p:ph idx="1" hasCustomPrompt="1"/>
          </p:nvPr>
        </p:nvSpPr>
        <p:spPr>
          <a:xfrm>
            <a:off x="346075" y="1145405"/>
            <a:ext cx="8229600" cy="5114309"/>
          </a:xfrm>
          <a:prstGeom prst="rect">
            <a:avLst/>
          </a:prstGeom>
        </p:spPr>
        <p:txBody>
          <a:bodyPr/>
          <a:lstStyle>
            <a:lvl1pPr marL="257168" indent="-257168">
              <a:buClr>
                <a:schemeClr val="tx1"/>
              </a:buClr>
              <a:buFont typeface="Arial" panose="020B0604020202020204" pitchFamily="34" charset="0"/>
              <a:buChar char="•"/>
              <a:defRPr sz="2800" b="1">
                <a:solidFill>
                  <a:schemeClr val="accent2"/>
                </a:solidFill>
                <a:latin typeface="+mn-lt"/>
              </a:defRPr>
            </a:lvl1pPr>
            <a:lvl2pPr marL="557199" indent="-296459">
              <a:buClr>
                <a:schemeClr val="tx1"/>
              </a:buClr>
              <a:buSzPct val="100000"/>
              <a:buFont typeface="Myriad Pro" panose="020B0503030403020204" pitchFamily="34" charset="0"/>
              <a:buChar char="–"/>
              <a:defRPr sz="2000">
                <a:solidFill>
                  <a:srgbClr val="666666"/>
                </a:solidFill>
                <a:latin typeface="+mn-lt"/>
              </a:defRPr>
            </a:lvl2pPr>
            <a:lvl3pPr marL="857228" indent="-171446">
              <a:buClr>
                <a:schemeClr val="tx1"/>
              </a:buClr>
              <a:buSzPct val="50000"/>
              <a:buFont typeface="Myriad Pro" panose="020B0503030403020204" pitchFamily="34" charset="0"/>
              <a:buChar char="–"/>
              <a:defRPr sz="2000">
                <a:solidFill>
                  <a:srgbClr val="666666"/>
                </a:solidFill>
                <a:latin typeface="+mn-lt"/>
              </a:defRPr>
            </a:lvl3pPr>
            <a:lvl4pPr marL="1200120" indent="-171446">
              <a:buClr>
                <a:schemeClr val="tx1"/>
              </a:buClr>
              <a:buSzPct val="100000"/>
              <a:buFont typeface="Myriad Pro" panose="020B0503030403020204" pitchFamily="34" charset="0"/>
              <a:buChar char="–"/>
              <a:defRPr>
                <a:solidFill>
                  <a:srgbClr val="666666"/>
                </a:solidFill>
                <a:latin typeface="+mn-lt"/>
              </a:defRPr>
            </a:lvl4pPr>
            <a:lvl5pPr marL="1543012" indent="-171446">
              <a:buClr>
                <a:schemeClr val="tx1"/>
              </a:buClr>
              <a:buFont typeface="Myriad Pro" panose="020B0503030403020204" pitchFamily="34" charset="0"/>
              <a:buChar char="–"/>
              <a:defRPr>
                <a:solidFill>
                  <a:srgbClr val="666666"/>
                </a:solidFill>
                <a:latin typeface="+mn-lt"/>
              </a:defRPr>
            </a:lvl5pPr>
          </a:lstStyle>
          <a:p>
            <a:pPr lvl="0"/>
            <a:r>
              <a:rPr lang="en-US" dirty="0"/>
              <a:t>Edit Master text styles - if too much orange on slide, change to dark grey or blue using theme colors</a:t>
            </a:r>
          </a:p>
          <a:p>
            <a:pPr lvl="1"/>
            <a:r>
              <a:rPr lang="en-US" dirty="0"/>
              <a:t>Second level</a:t>
            </a:r>
          </a:p>
          <a:p>
            <a:pPr lvl="2"/>
            <a:r>
              <a:rPr lang="en-US" dirty="0"/>
              <a:t>Third level</a:t>
            </a:r>
          </a:p>
        </p:txBody>
      </p:sp>
      <p:sp>
        <p:nvSpPr>
          <p:cNvPr id="5" name="Title 1">
            <a:extLst>
              <a:ext uri="{FF2B5EF4-FFF2-40B4-BE49-F238E27FC236}">
                <a16:creationId xmlns:a16="http://schemas.microsoft.com/office/drawing/2014/main" id="{73303816-5A6E-4C32-8D6B-5CEB2F537EE4}"/>
              </a:ext>
            </a:extLst>
          </p:cNvPr>
          <p:cNvSpPr>
            <a:spLocks noGrp="1"/>
          </p:cNvSpPr>
          <p:nvPr>
            <p:ph type="title"/>
          </p:nvPr>
        </p:nvSpPr>
        <p:spPr>
          <a:xfrm>
            <a:off x="346072" y="243043"/>
            <a:ext cx="8797928" cy="736599"/>
          </a:xfrm>
          <a:prstGeom prst="rect">
            <a:avLst/>
          </a:prstGeom>
        </p:spPr>
        <p:txBody>
          <a:bodyPr>
            <a:normAutofit/>
          </a:bodyPr>
          <a:lstStyle>
            <a:lvl1pPr algn="l">
              <a:defRPr sz="2800" b="1" cap="all">
                <a:solidFill>
                  <a:schemeClr val="tx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269550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303816-5A6E-4C32-8D6B-5CEB2F537EE4}"/>
              </a:ext>
            </a:extLst>
          </p:cNvPr>
          <p:cNvSpPr>
            <a:spLocks noGrp="1"/>
          </p:cNvSpPr>
          <p:nvPr>
            <p:ph type="title"/>
          </p:nvPr>
        </p:nvSpPr>
        <p:spPr>
          <a:xfrm>
            <a:off x="346075" y="223793"/>
            <a:ext cx="8797928" cy="736599"/>
          </a:xfrm>
          <a:prstGeom prst="rect">
            <a:avLst/>
          </a:prstGeom>
        </p:spPr>
        <p:txBody>
          <a:bodyPr>
            <a:normAutofit/>
          </a:bodyPr>
          <a:lstStyle>
            <a:lvl1pPr algn="l">
              <a:defRPr sz="2800" b="1" cap="all">
                <a:solidFill>
                  <a:schemeClr val="tx1"/>
                </a:solidFill>
                <a:latin typeface="+mj-lt"/>
              </a:defRPr>
            </a:lvl1pPr>
          </a:lstStyle>
          <a:p>
            <a:r>
              <a:rPr lang="en-US"/>
              <a:t>Click to edit Master title style</a:t>
            </a:r>
            <a:endParaRPr lang="en-US" dirty="0"/>
          </a:p>
        </p:txBody>
      </p:sp>
      <p:sp>
        <p:nvSpPr>
          <p:cNvPr id="4" name="Content Placeholder 2">
            <a:extLst>
              <a:ext uri="{FF2B5EF4-FFF2-40B4-BE49-F238E27FC236}">
                <a16:creationId xmlns:a16="http://schemas.microsoft.com/office/drawing/2014/main" id="{2287F14F-2F96-4F40-A560-BCF940DD1311}"/>
              </a:ext>
            </a:extLst>
          </p:cNvPr>
          <p:cNvSpPr>
            <a:spLocks noGrp="1"/>
          </p:cNvSpPr>
          <p:nvPr>
            <p:ph idx="1"/>
          </p:nvPr>
        </p:nvSpPr>
        <p:spPr>
          <a:xfrm>
            <a:off x="346075" y="1145407"/>
            <a:ext cx="4108203" cy="5095058"/>
          </a:xfrm>
          <a:prstGeom prst="rect">
            <a:avLst/>
          </a:prstGeom>
        </p:spPr>
        <p:txBody>
          <a:bodyPr/>
          <a:lstStyle>
            <a:lvl1pPr marL="257168" indent="-257168">
              <a:buClr>
                <a:schemeClr val="tx1"/>
              </a:buClr>
              <a:buFont typeface="Arial" panose="020B0604020202020204" pitchFamily="34" charset="0"/>
              <a:buChar char="•"/>
              <a:defRPr sz="2800" b="1">
                <a:solidFill>
                  <a:schemeClr val="accent2"/>
                </a:solidFill>
                <a:latin typeface="+mn-lt"/>
              </a:defRPr>
            </a:lvl1pPr>
            <a:lvl2pPr marL="557199" indent="-296459">
              <a:buClr>
                <a:schemeClr val="tx1"/>
              </a:buClr>
              <a:buSzPct val="50000"/>
              <a:buFont typeface="Myriad Pro" panose="020B0503030403020204" pitchFamily="34" charset="0"/>
              <a:buChar char="–"/>
              <a:defRPr sz="2000">
                <a:solidFill>
                  <a:srgbClr val="666666"/>
                </a:solidFill>
                <a:latin typeface="+mn-lt"/>
              </a:defRPr>
            </a:lvl2pPr>
            <a:lvl3pPr marL="857228" indent="-171446">
              <a:buClr>
                <a:schemeClr val="tx1"/>
              </a:buClr>
              <a:buFont typeface="Myriad Pro" panose="020B0503030403020204" pitchFamily="34" charset="0"/>
              <a:buChar char="–"/>
              <a:defRPr sz="2000">
                <a:solidFill>
                  <a:srgbClr val="666666"/>
                </a:solidFill>
                <a:latin typeface="+mn-lt"/>
              </a:defRPr>
            </a:lvl3pPr>
            <a:lvl4pPr marL="1200120" indent="-171446">
              <a:buClr>
                <a:schemeClr val="tx1"/>
              </a:buClr>
              <a:buSzPct val="50000"/>
              <a:buFont typeface="Myriad Pro" panose="020B0503030403020204" pitchFamily="34" charset="0"/>
              <a:buChar char="–"/>
              <a:defRPr sz="2000">
                <a:solidFill>
                  <a:srgbClr val="666666"/>
                </a:solidFill>
                <a:latin typeface="+mn-lt"/>
              </a:defRPr>
            </a:lvl4pPr>
            <a:lvl5pPr marL="1543012" indent="-171446">
              <a:buClr>
                <a:schemeClr val="tx1"/>
              </a:buClr>
              <a:buFont typeface="Myriad Pro" panose="020B0503030403020204" pitchFamily="34" charset="0"/>
              <a:buChar char="–"/>
              <a:defRPr sz="2000">
                <a:solidFill>
                  <a:srgbClr val="666666"/>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2287F14F-2F96-4F40-A560-BCF940DD1311}"/>
              </a:ext>
            </a:extLst>
          </p:cNvPr>
          <p:cNvSpPr>
            <a:spLocks noGrp="1"/>
          </p:cNvSpPr>
          <p:nvPr>
            <p:ph idx="10"/>
          </p:nvPr>
        </p:nvSpPr>
        <p:spPr>
          <a:xfrm>
            <a:off x="4706970" y="1145407"/>
            <a:ext cx="4115687" cy="5095057"/>
          </a:xfrm>
          <a:prstGeom prst="rect">
            <a:avLst/>
          </a:prstGeom>
          <a:ln w="28575">
            <a:solidFill>
              <a:schemeClr val="accent6"/>
            </a:solidFill>
          </a:ln>
        </p:spPr>
        <p:txBody>
          <a:bodyPr/>
          <a:lstStyle>
            <a:lvl1pPr marL="257168" indent="-257168">
              <a:buClr>
                <a:schemeClr val="tx1"/>
              </a:buClr>
              <a:buFont typeface="Arial" panose="020B0604020202020204" pitchFamily="34" charset="0"/>
              <a:buChar char="•"/>
              <a:defRPr sz="2800" b="1">
                <a:solidFill>
                  <a:schemeClr val="accent2"/>
                </a:solidFill>
                <a:latin typeface="+mn-lt"/>
              </a:defRPr>
            </a:lvl1pPr>
            <a:lvl2pPr marL="557199" indent="-296459">
              <a:buClr>
                <a:schemeClr val="tx1"/>
              </a:buClr>
              <a:buSzPct val="50000"/>
              <a:buFont typeface="Myriad Pro" panose="020B0503030403020204" pitchFamily="34" charset="0"/>
              <a:buChar char="–"/>
              <a:defRPr sz="2000">
                <a:solidFill>
                  <a:srgbClr val="666666"/>
                </a:solidFill>
                <a:latin typeface="+mn-lt"/>
              </a:defRPr>
            </a:lvl2pPr>
            <a:lvl3pPr marL="857228" indent="-171446">
              <a:buClr>
                <a:schemeClr val="tx1"/>
              </a:buClr>
              <a:buFont typeface="Myriad Pro" panose="020B0503030403020204" pitchFamily="34" charset="0"/>
              <a:buChar char="–"/>
              <a:defRPr sz="2000">
                <a:solidFill>
                  <a:srgbClr val="666666"/>
                </a:solidFill>
                <a:latin typeface="+mn-lt"/>
              </a:defRPr>
            </a:lvl3pPr>
            <a:lvl4pPr marL="1200120" indent="-171446">
              <a:buClr>
                <a:schemeClr val="tx1"/>
              </a:buClr>
              <a:buSzPct val="50000"/>
              <a:buFont typeface="Myriad Pro" panose="020B0503030403020204" pitchFamily="34" charset="0"/>
              <a:buChar char="–"/>
              <a:defRPr sz="2000">
                <a:solidFill>
                  <a:srgbClr val="666666"/>
                </a:solidFill>
                <a:latin typeface="+mn-lt"/>
              </a:defRPr>
            </a:lvl4pPr>
            <a:lvl5pPr marL="1543012" indent="-171446">
              <a:buClr>
                <a:schemeClr val="tx1"/>
              </a:buClr>
              <a:buFont typeface="Myriad Pro" panose="020B0503030403020204" pitchFamily="34" charset="0"/>
              <a:buChar char="–"/>
              <a:defRPr sz="2000">
                <a:solidFill>
                  <a:srgbClr val="666666"/>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773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9163A-4383-4384-BA5E-72090CF63F06}"/>
              </a:ext>
            </a:extLst>
          </p:cNvPr>
          <p:cNvSpPr>
            <a:spLocks noGrp="1"/>
          </p:cNvSpPr>
          <p:nvPr>
            <p:ph type="title"/>
          </p:nvPr>
        </p:nvSpPr>
        <p:spPr>
          <a:xfrm>
            <a:off x="678352" y="4936844"/>
            <a:ext cx="8025731" cy="591464"/>
          </a:xfrm>
        </p:spPr>
        <p:txBody>
          <a:bodyPr>
            <a:normAutofit/>
          </a:bodyPr>
          <a:lstStyle>
            <a:lvl1pPr algn="ctr" rtl="0" eaLnBrk="1" fontAlgn="base" hangingPunct="1">
              <a:spcBef>
                <a:spcPct val="0"/>
              </a:spcBef>
              <a:spcAft>
                <a:spcPct val="0"/>
              </a:spcAft>
              <a:defRPr lang="en-US" sz="3200" b="1" i="0" cap="all" baseline="0" dirty="0">
                <a:solidFill>
                  <a:srgbClr val="0A5D8E"/>
                </a:solidFill>
                <a:latin typeface="+mj-lt"/>
                <a:ea typeface="+mj-ea"/>
                <a:cs typeface="+mj-cs"/>
              </a:defRPr>
            </a:lvl1pPr>
          </a:lstStyle>
          <a:p>
            <a:r>
              <a:rPr lang="en-US"/>
              <a:t>Click to edit Master title style</a:t>
            </a:r>
            <a:endParaRPr lang="en-US" dirty="0"/>
          </a:p>
        </p:txBody>
      </p:sp>
      <p:sp>
        <p:nvSpPr>
          <p:cNvPr id="4" name="Picture Placeholder 3">
            <a:extLst>
              <a:ext uri="{FF2B5EF4-FFF2-40B4-BE49-F238E27FC236}">
                <a16:creationId xmlns:a16="http://schemas.microsoft.com/office/drawing/2014/main" id="{38765A9F-A2E0-4173-8C11-1DA864747866}"/>
              </a:ext>
            </a:extLst>
          </p:cNvPr>
          <p:cNvSpPr>
            <a:spLocks noGrp="1"/>
          </p:cNvSpPr>
          <p:nvPr>
            <p:ph type="pic" sz="quarter" idx="10" hasCustomPrompt="1"/>
          </p:nvPr>
        </p:nvSpPr>
        <p:spPr>
          <a:xfrm>
            <a:off x="0" y="0"/>
            <a:ext cx="9144000" cy="4466121"/>
          </a:xfrm>
          <a:prstGeom prst="rect">
            <a:avLst/>
          </a:prstGeom>
        </p:spPr>
        <p:txBody>
          <a:bodyPr/>
          <a:lstStyle>
            <a:lvl1pPr>
              <a:defRPr/>
            </a:lvl1pPr>
          </a:lstStyle>
          <a:p>
            <a:r>
              <a:rPr lang="en-US" dirty="0"/>
              <a:t>Insert your picture here , if it resizes, use crop tool to fill slide width with image. If you have any issues, see the Marketing </a:t>
            </a:r>
            <a:r>
              <a:rPr lang="en-US" dirty="0" err="1"/>
              <a:t>Dept</a:t>
            </a:r>
            <a:r>
              <a:rPr lang="en-US" dirty="0"/>
              <a:t>!</a:t>
            </a:r>
          </a:p>
        </p:txBody>
      </p:sp>
      <p:sp>
        <p:nvSpPr>
          <p:cNvPr id="9" name="Text Placeholder 8">
            <a:extLst>
              <a:ext uri="{FF2B5EF4-FFF2-40B4-BE49-F238E27FC236}">
                <a16:creationId xmlns:a16="http://schemas.microsoft.com/office/drawing/2014/main" id="{A516EB94-1797-43C7-8E4B-00DFCCF5D65A}"/>
              </a:ext>
            </a:extLst>
          </p:cNvPr>
          <p:cNvSpPr>
            <a:spLocks noGrp="1"/>
          </p:cNvSpPr>
          <p:nvPr>
            <p:ph type="body" sz="quarter" idx="11"/>
          </p:nvPr>
        </p:nvSpPr>
        <p:spPr>
          <a:xfrm>
            <a:off x="1828800" y="5527675"/>
            <a:ext cx="5808663" cy="533400"/>
          </a:xfrm>
          <a:prstGeom prst="rect">
            <a:avLst/>
          </a:prstGeom>
        </p:spPr>
        <p:txBody>
          <a:bodyPr/>
          <a:lstStyle>
            <a:lvl1pPr marL="0" indent="0" algn="ctr">
              <a:buNone/>
              <a:defRPr>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0921329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3"/>
          <p:cNvSpPr>
            <a:spLocks noGrp="1"/>
          </p:cNvSpPr>
          <p:nvPr>
            <p:ph type="title"/>
          </p:nvPr>
        </p:nvSpPr>
        <p:spPr>
          <a:xfrm>
            <a:off x="450850" y="1613919"/>
            <a:ext cx="8248650" cy="27601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1" name="Rectangle 10"/>
          <p:cNvSpPr/>
          <p:nvPr/>
        </p:nvSpPr>
        <p:spPr>
          <a:xfrm>
            <a:off x="5726123" y="6638647"/>
            <a:ext cx="1828800"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12" name="Rectangle 11"/>
          <p:cNvSpPr/>
          <p:nvPr/>
        </p:nvSpPr>
        <p:spPr>
          <a:xfrm>
            <a:off x="2068523" y="6638653"/>
            <a:ext cx="18288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14" name="Rectangle 13"/>
          <p:cNvSpPr/>
          <p:nvPr/>
        </p:nvSpPr>
        <p:spPr>
          <a:xfrm>
            <a:off x="3897323" y="6638650"/>
            <a:ext cx="1828800"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sp>
        <p:nvSpPr>
          <p:cNvPr id="15" name="Rectangle 14"/>
          <p:cNvSpPr/>
          <p:nvPr/>
        </p:nvSpPr>
        <p:spPr>
          <a:xfrm>
            <a:off x="239723" y="6638656"/>
            <a:ext cx="1828800" cy="45719"/>
          </a:xfrm>
          <a:prstGeom prst="rect">
            <a:avLst/>
          </a:prstGeom>
          <a:solidFill>
            <a:srgbClr val="8AC3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005587"/>
              </a:solidFill>
            </a:endParaRPr>
          </a:p>
        </p:txBody>
      </p:sp>
      <p:pic>
        <p:nvPicPr>
          <p:cNvPr id="7" name="Picture 6">
            <a:extLst>
              <a:ext uri="{FF2B5EF4-FFF2-40B4-BE49-F238E27FC236}">
                <a16:creationId xmlns:a16="http://schemas.microsoft.com/office/drawing/2014/main" id="{99FA58CF-2384-49FF-8671-B692C80880A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14728" y="6551840"/>
            <a:ext cx="1216906" cy="219345"/>
          </a:xfrm>
          <a:prstGeom prst="rect">
            <a:avLst/>
          </a:prstGeom>
        </p:spPr>
      </p:pic>
    </p:spTree>
  </p:cSld>
  <p:clrMap bg1="lt1" tx1="dk1" bg2="lt2" tx2="dk2" accent1="accent1" accent2="accent2" accent3="accent3" accent4="accent4" accent5="accent5" accent6="accent6" hlink="hlink" folHlink="folHlink"/>
  <p:sldLayoutIdLst>
    <p:sldLayoutId id="2147483807" r:id="rId1"/>
    <p:sldLayoutId id="2147483817" r:id="rId2"/>
    <p:sldLayoutId id="2147483846" r:id="rId3"/>
    <p:sldLayoutId id="2147483847" r:id="rId4"/>
    <p:sldLayoutId id="2147483848" r:id="rId5"/>
  </p:sldLayoutIdLst>
  <p:txStyles>
    <p:titleStyle>
      <a:lvl1pPr algn="ctr" rtl="0" eaLnBrk="1" fontAlgn="base" hangingPunct="1">
        <a:spcBef>
          <a:spcPct val="0"/>
        </a:spcBef>
        <a:spcAft>
          <a:spcPct val="0"/>
        </a:spcAft>
        <a:defRPr sz="2250" b="1">
          <a:solidFill>
            <a:schemeClr val="tx1"/>
          </a:solidFill>
          <a:latin typeface="+mj-lt"/>
          <a:ea typeface="+mj-ea"/>
          <a:cs typeface="+mj-cs"/>
        </a:defRPr>
      </a:lvl1pPr>
      <a:lvl2pPr algn="ctr" rtl="0" eaLnBrk="1" fontAlgn="base" hangingPunct="1">
        <a:spcBef>
          <a:spcPct val="0"/>
        </a:spcBef>
        <a:spcAft>
          <a:spcPct val="0"/>
        </a:spcAft>
        <a:defRPr sz="2250" b="1">
          <a:solidFill>
            <a:schemeClr val="bg2"/>
          </a:solidFill>
          <a:latin typeface="Arial Black" pitchFamily="34" charset="0"/>
        </a:defRPr>
      </a:lvl2pPr>
      <a:lvl3pPr algn="ctr" rtl="0" eaLnBrk="1" fontAlgn="base" hangingPunct="1">
        <a:spcBef>
          <a:spcPct val="0"/>
        </a:spcBef>
        <a:spcAft>
          <a:spcPct val="0"/>
        </a:spcAft>
        <a:defRPr sz="2250" b="1">
          <a:solidFill>
            <a:schemeClr val="bg2"/>
          </a:solidFill>
          <a:latin typeface="Arial Black" pitchFamily="34" charset="0"/>
        </a:defRPr>
      </a:lvl3pPr>
      <a:lvl4pPr algn="ctr" rtl="0" eaLnBrk="1" fontAlgn="base" hangingPunct="1">
        <a:spcBef>
          <a:spcPct val="0"/>
        </a:spcBef>
        <a:spcAft>
          <a:spcPct val="0"/>
        </a:spcAft>
        <a:defRPr sz="2250" b="1">
          <a:solidFill>
            <a:schemeClr val="bg2"/>
          </a:solidFill>
          <a:latin typeface="Arial Black" pitchFamily="34" charset="0"/>
        </a:defRPr>
      </a:lvl4pPr>
      <a:lvl5pPr algn="ctr" rtl="0" eaLnBrk="1" fontAlgn="base" hangingPunct="1">
        <a:spcBef>
          <a:spcPct val="0"/>
        </a:spcBef>
        <a:spcAft>
          <a:spcPct val="0"/>
        </a:spcAft>
        <a:defRPr sz="2250" b="1">
          <a:solidFill>
            <a:schemeClr val="bg2"/>
          </a:solidFill>
          <a:latin typeface="Arial Black" pitchFamily="34" charset="0"/>
        </a:defRPr>
      </a:lvl5pPr>
      <a:lvl6pPr marL="342892" algn="l" rtl="0" eaLnBrk="1" fontAlgn="base" hangingPunct="1">
        <a:spcBef>
          <a:spcPct val="0"/>
        </a:spcBef>
        <a:spcAft>
          <a:spcPct val="0"/>
        </a:spcAft>
        <a:defRPr sz="2250" b="1">
          <a:solidFill>
            <a:schemeClr val="tx2"/>
          </a:solidFill>
          <a:latin typeface="Verdana" pitchFamily="34" charset="0"/>
        </a:defRPr>
      </a:lvl6pPr>
      <a:lvl7pPr marL="685783" algn="l" rtl="0" eaLnBrk="1" fontAlgn="base" hangingPunct="1">
        <a:spcBef>
          <a:spcPct val="0"/>
        </a:spcBef>
        <a:spcAft>
          <a:spcPct val="0"/>
        </a:spcAft>
        <a:defRPr sz="2250" b="1">
          <a:solidFill>
            <a:schemeClr val="tx2"/>
          </a:solidFill>
          <a:latin typeface="Verdana" pitchFamily="34" charset="0"/>
        </a:defRPr>
      </a:lvl7pPr>
      <a:lvl8pPr marL="1028675" algn="l" rtl="0" eaLnBrk="1" fontAlgn="base" hangingPunct="1">
        <a:spcBef>
          <a:spcPct val="0"/>
        </a:spcBef>
        <a:spcAft>
          <a:spcPct val="0"/>
        </a:spcAft>
        <a:defRPr sz="2250" b="1">
          <a:solidFill>
            <a:schemeClr val="tx2"/>
          </a:solidFill>
          <a:latin typeface="Verdana" pitchFamily="34" charset="0"/>
        </a:defRPr>
      </a:lvl8pPr>
      <a:lvl9pPr marL="1371566" algn="l" rtl="0" eaLnBrk="1" fontAlgn="base" hangingPunct="1">
        <a:spcBef>
          <a:spcPct val="0"/>
        </a:spcBef>
        <a:spcAft>
          <a:spcPct val="0"/>
        </a:spcAft>
        <a:defRPr sz="2250" b="1">
          <a:solidFill>
            <a:schemeClr val="tx2"/>
          </a:solidFill>
          <a:latin typeface="Verdana" pitchFamily="34" charset="0"/>
        </a:defRPr>
      </a:lvl9pPr>
    </p:titleStyle>
    <p:bodyStyle>
      <a:lvl1pPr marL="257168" indent="-257168" algn="l" rtl="0" eaLnBrk="1" fontAlgn="base" hangingPunct="1">
        <a:spcBef>
          <a:spcPct val="0"/>
        </a:spcBef>
        <a:spcAft>
          <a:spcPct val="0"/>
        </a:spcAft>
        <a:buClr>
          <a:srgbClr val="000000"/>
        </a:buClr>
        <a:buFont typeface="Arial" panose="020B0604020202020204" pitchFamily="34" charset="0"/>
        <a:buChar char="■"/>
        <a:defRPr sz="1875" b="1">
          <a:solidFill>
            <a:srgbClr val="00659F"/>
          </a:solidFill>
          <a:latin typeface="Arial" pitchFamily="34" charset="0"/>
          <a:ea typeface="+mn-ea"/>
          <a:cs typeface="Arial" pitchFamily="34" charset="0"/>
        </a:defRPr>
      </a:lvl1pPr>
      <a:lvl2pPr marL="557199" indent="-296459" algn="l" rtl="0" eaLnBrk="1" fontAlgn="base" hangingPunct="1">
        <a:spcBef>
          <a:spcPct val="0"/>
        </a:spcBef>
        <a:spcAft>
          <a:spcPct val="0"/>
        </a:spcAft>
        <a:buFont typeface="Arial" panose="020B0604020202020204" pitchFamily="34" charset="0"/>
        <a:buChar char="–"/>
        <a:defRPr sz="1500">
          <a:solidFill>
            <a:schemeClr val="accent1"/>
          </a:solidFill>
          <a:latin typeface="Arial" pitchFamily="34" charset="0"/>
          <a:cs typeface="Arial" pitchFamily="34" charset="0"/>
        </a:defRPr>
      </a:lvl2pPr>
      <a:lvl3pPr marL="857228" indent="-171446" algn="l" rtl="0" eaLnBrk="1" fontAlgn="base" hangingPunct="1">
        <a:spcBef>
          <a:spcPct val="0"/>
        </a:spcBef>
        <a:spcAft>
          <a:spcPct val="0"/>
        </a:spcAft>
        <a:buClr>
          <a:schemeClr val="tx2"/>
        </a:buClr>
        <a:buFont typeface="Arial" panose="020B0604020202020204" pitchFamily="34" charset="0"/>
        <a:buChar char="»"/>
        <a:defRPr sz="1500">
          <a:solidFill>
            <a:schemeClr val="accent1"/>
          </a:solidFill>
          <a:latin typeface="Arial" pitchFamily="34" charset="0"/>
          <a:cs typeface="Arial" pitchFamily="34" charset="0"/>
        </a:defRPr>
      </a:lvl3pPr>
      <a:lvl4pPr marL="1200120" indent="-171446" algn="l" rtl="0" eaLnBrk="1" fontAlgn="base" hangingPunct="1">
        <a:spcBef>
          <a:spcPct val="0"/>
        </a:spcBef>
        <a:spcAft>
          <a:spcPct val="0"/>
        </a:spcAft>
        <a:buClr>
          <a:schemeClr val="tx2"/>
        </a:buClr>
        <a:buChar char="–"/>
        <a:defRPr sz="1500">
          <a:solidFill>
            <a:schemeClr val="accent1"/>
          </a:solidFill>
          <a:latin typeface="Arial" pitchFamily="34" charset="0"/>
          <a:cs typeface="Arial" pitchFamily="34" charset="0"/>
        </a:defRPr>
      </a:lvl4pPr>
      <a:lvl5pPr marL="1543012" indent="-171446" algn="l" rtl="0" eaLnBrk="1" fontAlgn="base" hangingPunct="1">
        <a:spcBef>
          <a:spcPct val="0"/>
        </a:spcBef>
        <a:spcAft>
          <a:spcPct val="0"/>
        </a:spcAft>
        <a:buClr>
          <a:schemeClr val="tx2"/>
        </a:buClr>
        <a:buChar char="»"/>
        <a:defRPr sz="1500">
          <a:solidFill>
            <a:schemeClr val="accent1"/>
          </a:solidFill>
          <a:latin typeface="Arial" pitchFamily="34" charset="0"/>
          <a:cs typeface="Arial" pitchFamily="34" charset="0"/>
        </a:defRPr>
      </a:lvl5pPr>
      <a:lvl6pPr marL="1885903" indent="-171446" algn="l" rtl="0" eaLnBrk="1" fontAlgn="base" hangingPunct="1">
        <a:spcBef>
          <a:spcPct val="20000"/>
        </a:spcBef>
        <a:spcAft>
          <a:spcPct val="0"/>
        </a:spcAft>
        <a:buClr>
          <a:schemeClr val="tx2"/>
        </a:buClr>
        <a:buChar char="»"/>
        <a:defRPr>
          <a:solidFill>
            <a:schemeClr val="tx2"/>
          </a:solidFill>
          <a:latin typeface="+mn-lt"/>
        </a:defRPr>
      </a:lvl6pPr>
      <a:lvl7pPr marL="2228795" indent="-171446" algn="l" rtl="0" eaLnBrk="1" fontAlgn="base" hangingPunct="1">
        <a:spcBef>
          <a:spcPct val="20000"/>
        </a:spcBef>
        <a:spcAft>
          <a:spcPct val="0"/>
        </a:spcAft>
        <a:buClr>
          <a:schemeClr val="tx2"/>
        </a:buClr>
        <a:buChar char="»"/>
        <a:defRPr>
          <a:solidFill>
            <a:schemeClr val="tx2"/>
          </a:solidFill>
          <a:latin typeface="+mn-lt"/>
        </a:defRPr>
      </a:lvl7pPr>
      <a:lvl8pPr marL="2571686" indent="-171446" algn="l" rtl="0" eaLnBrk="1" fontAlgn="base" hangingPunct="1">
        <a:spcBef>
          <a:spcPct val="20000"/>
        </a:spcBef>
        <a:spcAft>
          <a:spcPct val="0"/>
        </a:spcAft>
        <a:buClr>
          <a:schemeClr val="tx2"/>
        </a:buClr>
        <a:buChar char="»"/>
        <a:defRPr>
          <a:solidFill>
            <a:schemeClr val="tx2"/>
          </a:solidFill>
          <a:latin typeface="+mn-lt"/>
        </a:defRPr>
      </a:lvl8pPr>
      <a:lvl9pPr marL="2914577" indent="-171446" algn="l" rtl="0" eaLnBrk="1" fontAlgn="base" hangingPunct="1">
        <a:spcBef>
          <a:spcPct val="20000"/>
        </a:spcBef>
        <a:spcAft>
          <a:spcPct val="0"/>
        </a:spcAft>
        <a:buClr>
          <a:schemeClr val="tx2"/>
        </a:buClr>
        <a:buChar char="»"/>
        <a:defRPr>
          <a:solidFill>
            <a:schemeClr val="tx2"/>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solidFill>
                  <a:srgbClr val="0A5D8E"/>
                </a:solidFill>
              </a:rPr>
              <a:t>Private Well Monitoring and Phase II Project</a:t>
            </a:r>
          </a:p>
        </p:txBody>
      </p:sp>
      <p:sp>
        <p:nvSpPr>
          <p:cNvPr id="3" name="Text Placeholder 2"/>
          <p:cNvSpPr>
            <a:spLocks noGrp="1"/>
          </p:cNvSpPr>
          <p:nvPr>
            <p:ph type="body" idx="10"/>
          </p:nvPr>
        </p:nvSpPr>
        <p:spPr>
          <a:xfrm>
            <a:off x="722313" y="5875014"/>
            <a:ext cx="3849687" cy="271794"/>
          </a:xfrm>
        </p:spPr>
        <p:txBody>
          <a:bodyPr/>
          <a:lstStyle/>
          <a:p>
            <a:r>
              <a:rPr lang="en-US" dirty="0"/>
              <a:t>Jeffrey Arps, LSP</a:t>
            </a:r>
          </a:p>
        </p:txBody>
      </p:sp>
      <p:sp>
        <p:nvSpPr>
          <p:cNvPr id="5" name="Title 4"/>
          <p:cNvSpPr>
            <a:spLocks noGrp="1"/>
          </p:cNvSpPr>
          <p:nvPr>
            <p:ph type="title"/>
          </p:nvPr>
        </p:nvSpPr>
        <p:spPr>
          <a:xfrm>
            <a:off x="649287" y="4851133"/>
            <a:ext cx="7845426" cy="678091"/>
          </a:xfrm>
        </p:spPr>
        <p:txBody>
          <a:bodyPr>
            <a:normAutofit fontScale="90000"/>
          </a:bodyPr>
          <a:lstStyle/>
          <a:p>
            <a:r>
              <a:rPr lang="en-US" dirty="0"/>
              <a:t>Princeton PFAS update – SPRING 2022</a:t>
            </a:r>
          </a:p>
        </p:txBody>
      </p:sp>
      <p:pic>
        <p:nvPicPr>
          <p:cNvPr id="9" name="Picture Placeholder 8" descr="A large red brick tower with grass and trees&#10;&#10;Description automatically generated">
            <a:extLst>
              <a:ext uri="{FF2B5EF4-FFF2-40B4-BE49-F238E27FC236}">
                <a16:creationId xmlns:a16="http://schemas.microsoft.com/office/drawing/2014/main" id="{8CC2439E-857B-4BC3-91FB-AC17524D7F82}"/>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528" b="1528"/>
          <a:stretch>
            <a:fillRect/>
          </a:stretch>
        </p:blipFill>
        <p:spPr/>
      </p:pic>
    </p:spTree>
    <p:extLst>
      <p:ext uri="{BB962C8B-B14F-4D97-AF65-F5344CB8AC3E}">
        <p14:creationId xmlns:p14="http://schemas.microsoft.com/office/powerpoint/2010/main" val="1955154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87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72" y="850681"/>
            <a:ext cx="8229600" cy="5414093"/>
          </a:xfrm>
        </p:spPr>
        <p:txBody>
          <a:bodyPr/>
          <a:lstStyle/>
          <a:p>
            <a:r>
              <a:rPr lang="en-US" sz="2400" dirty="0"/>
              <a:t>Project Overview </a:t>
            </a:r>
          </a:p>
          <a:p>
            <a:pPr lvl="1"/>
            <a:endParaRPr lang="en-US" sz="1800" dirty="0"/>
          </a:p>
          <a:p>
            <a:pPr lvl="1"/>
            <a:r>
              <a:rPr lang="en-US" sz="1800" kern="1200" dirty="0">
                <a:solidFill>
                  <a:schemeClr val="tx1"/>
                </a:solidFill>
                <a:latin typeface="Arial" panose="020B0604020202020204" pitchFamily="34" charset="0"/>
                <a:ea typeface="+mn-ea"/>
                <a:cs typeface="+mn-cs"/>
              </a:rPr>
              <a:t>PFAS detected in Town Hall Supply Well – September 2019</a:t>
            </a:r>
          </a:p>
          <a:p>
            <a:pPr lvl="1"/>
            <a:endParaRPr lang="en-US" sz="1800" kern="1200" dirty="0">
              <a:solidFill>
                <a:schemeClr val="tx1"/>
              </a:solidFill>
              <a:latin typeface="Arial" panose="020B0604020202020204" pitchFamily="34" charset="0"/>
              <a:ea typeface="+mn-ea"/>
              <a:cs typeface="+mn-cs"/>
            </a:endParaRPr>
          </a:p>
          <a:p>
            <a:pPr lvl="1"/>
            <a:r>
              <a:rPr lang="en-US" sz="1800" kern="1200" dirty="0">
                <a:solidFill>
                  <a:schemeClr val="tx1"/>
                </a:solidFill>
                <a:latin typeface="Arial" panose="020B0604020202020204" pitchFamily="34" charset="0"/>
                <a:ea typeface="+mn-ea"/>
                <a:cs typeface="+mn-cs"/>
              </a:rPr>
              <a:t>Reported to MassDEP November 4, 2019, RTN 2-21072 assigned</a:t>
            </a:r>
          </a:p>
          <a:p>
            <a:pPr lvl="1"/>
            <a:endParaRPr lang="en-US" sz="1800" kern="1200" dirty="0">
              <a:solidFill>
                <a:schemeClr val="tx1"/>
              </a:solidFill>
              <a:latin typeface="Arial" panose="020B0604020202020204" pitchFamily="34" charset="0"/>
              <a:ea typeface="+mn-ea"/>
              <a:cs typeface="+mn-cs"/>
            </a:endParaRPr>
          </a:p>
          <a:p>
            <a:pPr lvl="1"/>
            <a:r>
              <a:rPr lang="en-US" sz="1800" kern="1200" dirty="0">
                <a:solidFill>
                  <a:schemeClr val="tx1"/>
                </a:solidFill>
                <a:latin typeface="Arial" panose="020B0604020202020204" pitchFamily="34" charset="0"/>
                <a:ea typeface="+mn-ea"/>
                <a:cs typeface="+mn-cs"/>
              </a:rPr>
              <a:t>MassDEP drinking water standard based on sum of six PFAS compounds (PFAS6).  These six compounds are:</a:t>
            </a:r>
          </a:p>
          <a:p>
            <a:pPr lvl="1"/>
            <a:r>
              <a:rPr lang="en-US" sz="1800" kern="1200" dirty="0">
                <a:solidFill>
                  <a:schemeClr val="tx1"/>
                </a:solidFill>
                <a:latin typeface="Arial" panose="020B0604020202020204" pitchFamily="34" charset="0"/>
                <a:ea typeface="+mn-ea"/>
                <a:cs typeface="+mn-cs"/>
              </a:rPr>
              <a:t>Perfluorodecanoic acid (PFDA)</a:t>
            </a:r>
          </a:p>
          <a:p>
            <a:pPr lvl="1"/>
            <a:r>
              <a:rPr lang="en-US" sz="1800" kern="1200" dirty="0">
                <a:solidFill>
                  <a:schemeClr val="tx1"/>
                </a:solidFill>
                <a:latin typeface="Arial" panose="020B0604020202020204" pitchFamily="34" charset="0"/>
                <a:ea typeface="+mn-ea"/>
                <a:cs typeface="+mn-cs"/>
              </a:rPr>
              <a:t>Perfluorononanoic acid (PFNA)</a:t>
            </a:r>
          </a:p>
          <a:p>
            <a:pPr lvl="1"/>
            <a:r>
              <a:rPr lang="en-US" sz="1800" kern="1200" dirty="0">
                <a:solidFill>
                  <a:schemeClr val="tx1"/>
                </a:solidFill>
                <a:latin typeface="Arial" panose="020B0604020202020204" pitchFamily="34" charset="0"/>
              </a:rPr>
              <a:t>Perfluorooctansulfonic acid (PFOS)</a:t>
            </a:r>
          </a:p>
          <a:p>
            <a:pPr lvl="1"/>
            <a:r>
              <a:rPr lang="en-US" sz="1800" kern="1200" dirty="0">
                <a:solidFill>
                  <a:schemeClr val="tx1"/>
                </a:solidFill>
                <a:latin typeface="Arial" panose="020B0604020202020204" pitchFamily="34" charset="0"/>
              </a:rPr>
              <a:t>Perfluorooctanoic acid (PFOA)</a:t>
            </a:r>
          </a:p>
          <a:p>
            <a:pPr lvl="1"/>
            <a:r>
              <a:rPr lang="en-US" sz="1800" kern="1200" dirty="0">
                <a:solidFill>
                  <a:schemeClr val="tx1"/>
                </a:solidFill>
                <a:latin typeface="Arial" panose="020B0604020202020204" pitchFamily="34" charset="0"/>
                <a:ea typeface="+mn-ea"/>
                <a:cs typeface="+mn-cs"/>
              </a:rPr>
              <a:t>Perfluoroheptanoic acid (PFHpA)</a:t>
            </a:r>
          </a:p>
          <a:p>
            <a:pPr lvl="1"/>
            <a:r>
              <a:rPr lang="en-US" sz="1800" kern="1200" dirty="0">
                <a:solidFill>
                  <a:schemeClr val="tx1"/>
                </a:solidFill>
                <a:latin typeface="Arial" panose="020B0604020202020204" pitchFamily="34" charset="0"/>
                <a:ea typeface="+mn-ea"/>
                <a:cs typeface="+mn-cs"/>
              </a:rPr>
              <a:t>Perfluorohexanesulfonic acid (PFHxS)</a:t>
            </a:r>
          </a:p>
          <a:p>
            <a:pPr lvl="1"/>
            <a:endParaRPr lang="en-US" sz="1800" kern="1200" dirty="0">
              <a:solidFill>
                <a:schemeClr val="tx1"/>
              </a:solidFill>
              <a:latin typeface="Arial" panose="020B0604020202020204" pitchFamily="34" charset="0"/>
              <a:ea typeface="+mn-ea"/>
              <a:cs typeface="+mn-cs"/>
            </a:endParaRPr>
          </a:p>
          <a:p>
            <a:pPr lvl="1"/>
            <a:r>
              <a:rPr lang="en-US" sz="1800" kern="1200" dirty="0">
                <a:solidFill>
                  <a:schemeClr val="tx1"/>
                </a:solidFill>
                <a:latin typeface="Arial" panose="020B0604020202020204" pitchFamily="34" charset="0"/>
                <a:ea typeface="+mn-ea"/>
                <a:cs typeface="+mn-cs"/>
              </a:rPr>
              <a:t>Eight other analytes are reported but are not currently regulated.  Six of these eight have not been detected in any Princeton well samples and all detected compounds are removed by the POET systems   </a:t>
            </a:r>
          </a:p>
          <a:p>
            <a:pPr lvl="1"/>
            <a:endParaRPr lang="en-US" sz="1800" kern="1200" dirty="0">
              <a:solidFill>
                <a:schemeClr val="tx1"/>
              </a:solidFill>
              <a:latin typeface="Arial" panose="020B0604020202020204" pitchFamily="34" charset="0"/>
              <a:ea typeface="+mn-ea"/>
              <a:cs typeface="+mn-cs"/>
            </a:endParaRPr>
          </a:p>
        </p:txBody>
      </p:sp>
      <p:sp>
        <p:nvSpPr>
          <p:cNvPr id="2" name="Title 1"/>
          <p:cNvSpPr>
            <a:spLocks noGrp="1"/>
          </p:cNvSpPr>
          <p:nvPr>
            <p:ph type="title"/>
          </p:nvPr>
        </p:nvSpPr>
        <p:spPr/>
        <p:txBody>
          <a:bodyPr/>
          <a:lstStyle/>
          <a:p>
            <a:r>
              <a:rPr lang="en-US" dirty="0"/>
              <a:t>PFAS Sampling &amp; results</a:t>
            </a:r>
          </a:p>
        </p:txBody>
      </p:sp>
    </p:spTree>
    <p:extLst>
      <p:ext uri="{BB962C8B-B14F-4D97-AF65-F5344CB8AC3E}">
        <p14:creationId xmlns:p14="http://schemas.microsoft.com/office/powerpoint/2010/main" val="248102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72" y="299546"/>
            <a:ext cx="8229600" cy="6119916"/>
          </a:xfrm>
        </p:spPr>
        <p:txBody>
          <a:bodyPr/>
          <a:lstStyle/>
          <a:p>
            <a:pPr lvl="1"/>
            <a:endParaRPr lang="en-US" sz="1800" kern="1200" dirty="0">
              <a:solidFill>
                <a:schemeClr val="tx1"/>
              </a:solidFill>
              <a:latin typeface="Arial" panose="020B0604020202020204" pitchFamily="34" charset="0"/>
              <a:ea typeface="+mn-ea"/>
              <a:cs typeface="+mn-cs"/>
            </a:endParaRPr>
          </a:p>
          <a:p>
            <a:pPr lvl="1">
              <a:spcAft>
                <a:spcPts val="600"/>
              </a:spcAft>
            </a:pPr>
            <a:endParaRPr lang="en-US" sz="1800" kern="1200" dirty="0">
              <a:solidFill>
                <a:schemeClr val="tx1"/>
              </a:solidFill>
              <a:latin typeface="Arial" panose="020B0604020202020204" pitchFamily="34" charset="0"/>
              <a:ea typeface="+mn-ea"/>
              <a:cs typeface="+mn-cs"/>
            </a:endParaRPr>
          </a:p>
          <a:p>
            <a:pPr lvl="1">
              <a:spcAft>
                <a:spcPts val="600"/>
              </a:spcAft>
            </a:pPr>
            <a:r>
              <a:rPr lang="en-US" sz="1800" kern="1200" dirty="0">
                <a:solidFill>
                  <a:schemeClr val="tx1"/>
                </a:solidFill>
                <a:latin typeface="Arial" panose="020B0604020202020204" pitchFamily="34" charset="0"/>
                <a:ea typeface="+mn-ea"/>
                <a:cs typeface="+mn-cs"/>
              </a:rPr>
              <a:t>Potable well impacts constitute IRA, “immediate” action needed</a:t>
            </a:r>
          </a:p>
          <a:p>
            <a:pPr lvl="1">
              <a:spcAft>
                <a:spcPts val="600"/>
              </a:spcAft>
            </a:pPr>
            <a:r>
              <a:rPr lang="en-US" sz="1800" kern="1200" dirty="0">
                <a:solidFill>
                  <a:schemeClr val="tx1"/>
                </a:solidFill>
                <a:latin typeface="Arial" panose="020B0604020202020204" pitchFamily="34" charset="0"/>
                <a:ea typeface="+mn-ea"/>
                <a:cs typeface="+mn-cs"/>
              </a:rPr>
              <a:t>Semi-annual sampling of private wells with PFAS6 detections</a:t>
            </a:r>
          </a:p>
          <a:p>
            <a:pPr lvl="1">
              <a:spcAft>
                <a:spcPts val="600"/>
              </a:spcAft>
            </a:pPr>
            <a:r>
              <a:rPr lang="en-US" sz="1800" kern="1200" dirty="0">
                <a:solidFill>
                  <a:schemeClr val="tx1"/>
                </a:solidFill>
                <a:latin typeface="Arial" panose="020B0604020202020204" pitchFamily="34" charset="0"/>
                <a:ea typeface="+mn-ea"/>
                <a:cs typeface="+mn-cs"/>
              </a:rPr>
              <a:t>Bottled water to properties where PFAS6 are &lt;20 ppt</a:t>
            </a:r>
          </a:p>
          <a:p>
            <a:pPr lvl="2">
              <a:spcAft>
                <a:spcPts val="1200"/>
              </a:spcAft>
            </a:pPr>
            <a:r>
              <a:rPr lang="en-US" sz="1800" kern="1200" dirty="0">
                <a:solidFill>
                  <a:schemeClr val="tx1"/>
                </a:solidFill>
                <a:latin typeface="Arial" panose="020B0604020202020204" pitchFamily="34" charset="0"/>
                <a:ea typeface="+mn-ea"/>
                <a:cs typeface="+mn-cs"/>
              </a:rPr>
              <a:t>Town meeting approved POETs for residences where PFAS6 &lt;20</a:t>
            </a:r>
          </a:p>
          <a:p>
            <a:pPr lvl="1">
              <a:spcAft>
                <a:spcPts val="600"/>
              </a:spcAft>
            </a:pPr>
            <a:r>
              <a:rPr lang="en-US" sz="1800" kern="1200" dirty="0">
                <a:solidFill>
                  <a:schemeClr val="tx1"/>
                </a:solidFill>
                <a:latin typeface="Arial" panose="020B0604020202020204" pitchFamily="34" charset="0"/>
                <a:ea typeface="+mn-ea"/>
                <a:cs typeface="+mn-cs"/>
              </a:rPr>
              <a:t>POETs for properties where PFAS6 &gt;20 ppt</a:t>
            </a:r>
          </a:p>
          <a:p>
            <a:pPr lvl="1">
              <a:spcAft>
                <a:spcPts val="600"/>
              </a:spcAft>
            </a:pPr>
            <a:r>
              <a:rPr lang="en-US" sz="1800" kern="1200" dirty="0">
                <a:solidFill>
                  <a:schemeClr val="tx1"/>
                </a:solidFill>
                <a:latin typeface="Arial" panose="020B0604020202020204" pitchFamily="34" charset="0"/>
                <a:ea typeface="+mn-ea"/>
                <a:cs typeface="+mn-cs"/>
              </a:rPr>
              <a:t>Semi-annual IRA Status Reports and semi-annual monitoring reports</a:t>
            </a:r>
          </a:p>
          <a:p>
            <a:pPr lvl="2">
              <a:spcAft>
                <a:spcPts val="600"/>
              </a:spcAft>
            </a:pPr>
            <a:endParaRPr lang="en-US" sz="1800" kern="1200" dirty="0">
              <a:solidFill>
                <a:schemeClr val="tx1"/>
              </a:solidFill>
              <a:latin typeface="Arial" panose="020B0604020202020204" pitchFamily="34" charset="0"/>
              <a:ea typeface="+mn-ea"/>
              <a:cs typeface="+mn-cs"/>
            </a:endParaRPr>
          </a:p>
          <a:p>
            <a:pPr lvl="2">
              <a:spcAft>
                <a:spcPts val="600"/>
              </a:spcAft>
            </a:pPr>
            <a:r>
              <a:rPr lang="en-US" sz="1800" kern="1200" dirty="0">
                <a:solidFill>
                  <a:schemeClr val="tx1"/>
                </a:solidFill>
                <a:latin typeface="Arial" panose="020B0604020202020204" pitchFamily="34" charset="0"/>
                <a:ea typeface="+mn-ea"/>
                <a:cs typeface="+mn-cs"/>
              </a:rPr>
              <a:t>POET sampling:	</a:t>
            </a:r>
          </a:p>
          <a:p>
            <a:pPr lvl="3">
              <a:spcAft>
                <a:spcPts val="600"/>
              </a:spcAft>
            </a:pPr>
            <a:r>
              <a:rPr lang="en-US" sz="1600" kern="1200" dirty="0">
                <a:solidFill>
                  <a:schemeClr val="tx1"/>
                </a:solidFill>
                <a:latin typeface="Arial" panose="020B0604020202020204" pitchFamily="34" charset="0"/>
                <a:ea typeface="+mn-ea"/>
                <a:cs typeface="+mn-cs"/>
              </a:rPr>
              <a:t>Sample effluent within first month</a:t>
            </a:r>
          </a:p>
          <a:p>
            <a:pPr lvl="3">
              <a:spcAft>
                <a:spcPts val="600"/>
              </a:spcAft>
            </a:pPr>
            <a:r>
              <a:rPr lang="en-US" sz="1600" kern="1200" dirty="0">
                <a:solidFill>
                  <a:schemeClr val="tx1"/>
                </a:solidFill>
                <a:latin typeface="Arial" panose="020B0604020202020204" pitchFamily="34" charset="0"/>
                <a:ea typeface="+mn-ea"/>
                <a:cs typeface="+mn-cs"/>
              </a:rPr>
              <a:t>After 1 year, sample mid-fluent and effluent semi-annually</a:t>
            </a:r>
          </a:p>
          <a:p>
            <a:pPr lvl="3">
              <a:spcAft>
                <a:spcPts val="600"/>
              </a:spcAft>
            </a:pPr>
            <a:r>
              <a:rPr lang="en-US" sz="1600" kern="1200" dirty="0">
                <a:solidFill>
                  <a:schemeClr val="tx1"/>
                </a:solidFill>
                <a:latin typeface="Arial" panose="020B0604020202020204" pitchFamily="34" charset="0"/>
                <a:ea typeface="+mn-ea"/>
                <a:cs typeface="+mn-cs"/>
              </a:rPr>
              <a:t>After 2 years, </a:t>
            </a:r>
            <a:r>
              <a:rPr lang="en-US" sz="1600" kern="1200" dirty="0">
                <a:solidFill>
                  <a:schemeClr val="tx1"/>
                </a:solidFill>
                <a:latin typeface="Arial" panose="020B0604020202020204" pitchFamily="34" charset="0"/>
              </a:rPr>
              <a:t>sample mid-fluent and effluent quarterly until GAC changed</a:t>
            </a:r>
          </a:p>
          <a:p>
            <a:pPr lvl="4">
              <a:spcAft>
                <a:spcPts val="600"/>
              </a:spcAft>
            </a:pPr>
            <a:r>
              <a:rPr lang="en-US" sz="1600" kern="1200" dirty="0">
                <a:solidFill>
                  <a:schemeClr val="tx1"/>
                </a:solidFill>
                <a:latin typeface="Arial" panose="020B0604020202020204" pitchFamily="34" charset="0"/>
                <a:ea typeface="+mn-ea"/>
                <a:cs typeface="+mn-cs"/>
              </a:rPr>
              <a:t>16 homes will move to quarterly sampling in April 2022 (underway)</a:t>
            </a:r>
          </a:p>
          <a:p>
            <a:pPr lvl="4">
              <a:spcAft>
                <a:spcPts val="600"/>
              </a:spcAft>
            </a:pPr>
            <a:endParaRPr lang="en-US" sz="1600" kern="1200" dirty="0">
              <a:solidFill>
                <a:schemeClr val="tx1"/>
              </a:solidFill>
              <a:latin typeface="Arial" panose="020B0604020202020204" pitchFamily="34" charset="0"/>
              <a:ea typeface="+mn-ea"/>
              <a:cs typeface="+mn-cs"/>
            </a:endParaRPr>
          </a:p>
          <a:p>
            <a:pPr lvl="1"/>
            <a:r>
              <a:rPr lang="en-US" sz="1800" kern="1200" dirty="0">
                <a:solidFill>
                  <a:schemeClr val="tx1"/>
                </a:solidFill>
                <a:latin typeface="Arial" panose="020B0604020202020204" pitchFamily="34" charset="0"/>
                <a:ea typeface="+mn-ea"/>
                <a:cs typeface="+mn-cs"/>
              </a:rPr>
              <a:t>IRA modifications are evaluated based on data  </a:t>
            </a:r>
          </a:p>
          <a:p>
            <a:pPr lvl="1"/>
            <a:endParaRPr lang="en-US" sz="1800" kern="1200" dirty="0">
              <a:solidFill>
                <a:schemeClr val="tx1"/>
              </a:solidFill>
              <a:latin typeface="Arial" panose="020B0604020202020204" pitchFamily="34" charset="0"/>
              <a:ea typeface="+mn-ea"/>
              <a:cs typeface="+mn-cs"/>
            </a:endParaRPr>
          </a:p>
        </p:txBody>
      </p:sp>
      <p:sp>
        <p:nvSpPr>
          <p:cNvPr id="2" name="Title 1"/>
          <p:cNvSpPr>
            <a:spLocks noGrp="1"/>
          </p:cNvSpPr>
          <p:nvPr>
            <p:ph type="title"/>
          </p:nvPr>
        </p:nvSpPr>
        <p:spPr/>
        <p:txBody>
          <a:bodyPr/>
          <a:lstStyle/>
          <a:p>
            <a:r>
              <a:rPr lang="en-US" dirty="0"/>
              <a:t>Immediate response action (ira)</a:t>
            </a:r>
          </a:p>
        </p:txBody>
      </p:sp>
    </p:spTree>
    <p:extLst>
      <p:ext uri="{BB962C8B-B14F-4D97-AF65-F5344CB8AC3E}">
        <p14:creationId xmlns:p14="http://schemas.microsoft.com/office/powerpoint/2010/main" val="221757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72" y="331076"/>
            <a:ext cx="8451856" cy="6079055"/>
          </a:xfrm>
        </p:spPr>
        <p:txBody>
          <a:bodyPr/>
          <a:lstStyle/>
          <a:p>
            <a:pPr>
              <a:spcAft>
                <a:spcPts val="1200"/>
              </a:spcAft>
            </a:pPr>
            <a:endParaRPr lang="en-US" sz="2400" dirty="0"/>
          </a:p>
          <a:p>
            <a:pPr>
              <a:spcAft>
                <a:spcPts val="1200"/>
              </a:spcAft>
            </a:pPr>
            <a:r>
              <a:rPr lang="en-US" sz="2400" dirty="0"/>
              <a:t>Project Updates</a:t>
            </a:r>
          </a:p>
          <a:p>
            <a:pPr marL="344488" lvl="2" indent="0">
              <a:spcAft>
                <a:spcPts val="1200"/>
              </a:spcAft>
            </a:pPr>
            <a:r>
              <a:rPr lang="en-US" kern="1200" dirty="0">
                <a:solidFill>
                  <a:schemeClr val="tx1"/>
                </a:solidFill>
                <a:latin typeface="Arial" panose="020B0604020202020204" pitchFamily="34" charset="0"/>
                <a:ea typeface="+mn-ea"/>
                <a:cs typeface="+mn-cs"/>
              </a:rPr>
              <a:t>  Additional sampling between October 2021 and April 2022 </a:t>
            </a:r>
          </a:p>
          <a:p>
            <a:pPr lvl="2">
              <a:spcAft>
                <a:spcPts val="1200"/>
              </a:spcAft>
            </a:pPr>
            <a:r>
              <a:rPr lang="en-US" kern="1200" dirty="0">
                <a:solidFill>
                  <a:schemeClr val="tx1"/>
                </a:solidFill>
                <a:latin typeface="Arial" panose="020B0604020202020204" pitchFamily="34" charset="0"/>
                <a:ea typeface="+mn-ea"/>
                <a:cs typeface="+mn-cs"/>
              </a:rPr>
              <a:t>One new home had a detection: 20 Worcester Street (reported at 1.8 ppt, the Reporting Limit)</a:t>
            </a:r>
          </a:p>
          <a:p>
            <a:pPr marL="569913" lvl="2" indent="-336550">
              <a:spcAft>
                <a:spcPts val="600"/>
              </a:spcAft>
            </a:pPr>
            <a:r>
              <a:rPr lang="en-US" kern="1200" dirty="0">
                <a:solidFill>
                  <a:schemeClr val="tx1"/>
                </a:solidFill>
                <a:latin typeface="Arial" panose="020B0604020202020204" pitchFamily="34" charset="0"/>
                <a:ea typeface="+mn-ea"/>
                <a:cs typeface="+mn-cs"/>
              </a:rPr>
              <a:t>30 POET systems installed (PFAS6 &gt;20 ppt), one pending</a:t>
            </a:r>
          </a:p>
          <a:p>
            <a:pPr marL="569913" lvl="2" indent="-336550">
              <a:spcAft>
                <a:spcPts val="600"/>
              </a:spcAft>
            </a:pPr>
            <a:r>
              <a:rPr lang="en-US" kern="1200" dirty="0">
                <a:solidFill>
                  <a:schemeClr val="tx1"/>
                </a:solidFill>
                <a:latin typeface="Arial" panose="020B0604020202020204" pitchFamily="34" charset="0"/>
                <a:ea typeface="+mn-ea"/>
                <a:cs typeface="+mn-cs"/>
              </a:rPr>
              <a:t>47 properties provided with bottled water (PFAS6 &lt;20 ppt) residences have the option to add a POET </a:t>
            </a:r>
          </a:p>
          <a:p>
            <a:pPr marL="569913" lvl="2" indent="-336550">
              <a:spcAft>
                <a:spcPts val="600"/>
              </a:spcAft>
            </a:pPr>
            <a:r>
              <a:rPr lang="en-US" kern="1200" dirty="0">
                <a:solidFill>
                  <a:schemeClr val="tx1"/>
                </a:solidFill>
                <a:latin typeface="Arial" panose="020B0604020202020204" pitchFamily="34" charset="0"/>
                <a:ea typeface="+mn-ea"/>
                <a:cs typeface="+mn-cs"/>
              </a:rPr>
              <a:t>26 homes around the edges of all radii are ND for PFAS</a:t>
            </a:r>
          </a:p>
          <a:p>
            <a:pPr lvl="2"/>
            <a:endParaRPr lang="en-US" kern="1200" dirty="0">
              <a:solidFill>
                <a:schemeClr val="tx1"/>
              </a:solidFill>
              <a:latin typeface="Arial" panose="020B0604020202020204" pitchFamily="34" charset="0"/>
              <a:ea typeface="+mn-ea"/>
              <a:cs typeface="+mn-cs"/>
            </a:endParaRPr>
          </a:p>
          <a:p>
            <a:pPr marL="557784" lvl="2"/>
            <a:r>
              <a:rPr lang="en-US" kern="1200" dirty="0">
                <a:solidFill>
                  <a:schemeClr val="tx1"/>
                </a:solidFill>
                <a:latin typeface="Arial" panose="020B0604020202020204" pitchFamily="34" charset="0"/>
                <a:ea typeface="+mn-ea"/>
                <a:cs typeface="+mn-cs"/>
              </a:rPr>
              <a:t>No “breakthrough” has been detected at any POET (</a:t>
            </a:r>
            <a:r>
              <a:rPr lang="en-US" i="1" kern="1200" dirty="0">
                <a:solidFill>
                  <a:schemeClr val="tx1"/>
                </a:solidFill>
                <a:latin typeface="Arial" panose="020B0604020202020204" pitchFamily="34" charset="0"/>
                <a:ea typeface="+mn-ea"/>
                <a:cs typeface="+mn-cs"/>
              </a:rPr>
              <a:t>i.e.</a:t>
            </a:r>
            <a:r>
              <a:rPr lang="en-US" kern="1200" dirty="0">
                <a:solidFill>
                  <a:schemeClr val="tx1"/>
                </a:solidFill>
                <a:latin typeface="Arial" panose="020B0604020202020204" pitchFamily="34" charset="0"/>
                <a:ea typeface="+mn-ea"/>
                <a:cs typeface="+mn-cs"/>
              </a:rPr>
              <a:t>, no detection of PFAS in water after treatment in primary GAC vessel)</a:t>
            </a:r>
          </a:p>
          <a:p>
            <a:pPr marL="557784" lvl="2"/>
            <a:endParaRPr lang="en-US" kern="1200" dirty="0">
              <a:solidFill>
                <a:schemeClr val="tx1"/>
              </a:solidFill>
              <a:latin typeface="Arial" panose="020B0604020202020204" pitchFamily="34" charset="0"/>
              <a:ea typeface="+mn-ea"/>
              <a:cs typeface="+mn-cs"/>
            </a:endParaRPr>
          </a:p>
          <a:p>
            <a:pPr marL="557784" lvl="2"/>
            <a:r>
              <a:rPr lang="en-US" kern="1200" dirty="0">
                <a:solidFill>
                  <a:schemeClr val="tx1"/>
                </a:solidFill>
                <a:latin typeface="Arial" panose="020B0604020202020204" pitchFamily="34" charset="0"/>
              </a:rPr>
              <a:t>April sampling round currently underway, results will be reported in June Status Report</a:t>
            </a:r>
          </a:p>
          <a:p>
            <a:pPr marL="557784" lvl="2"/>
            <a:endParaRPr lang="en-US" kern="1200" dirty="0">
              <a:solidFill>
                <a:schemeClr val="tx1"/>
              </a:solidFill>
              <a:latin typeface="Arial" panose="020B0604020202020204" pitchFamily="34" charset="0"/>
              <a:ea typeface="+mn-ea"/>
              <a:cs typeface="+mn-cs"/>
            </a:endParaRPr>
          </a:p>
          <a:p>
            <a:pPr lvl="1"/>
            <a:endParaRPr lang="en-US" sz="1800" kern="1200" dirty="0">
              <a:solidFill>
                <a:schemeClr val="tx1"/>
              </a:solidFill>
              <a:latin typeface="Arial" panose="020B0604020202020204" pitchFamily="34" charset="0"/>
              <a:ea typeface="+mn-ea"/>
              <a:cs typeface="+mn-cs"/>
            </a:endParaRPr>
          </a:p>
        </p:txBody>
      </p:sp>
      <p:sp>
        <p:nvSpPr>
          <p:cNvPr id="2" name="Title 1"/>
          <p:cNvSpPr>
            <a:spLocks noGrp="1"/>
          </p:cNvSpPr>
          <p:nvPr>
            <p:ph type="title"/>
          </p:nvPr>
        </p:nvSpPr>
        <p:spPr/>
        <p:txBody>
          <a:bodyPr/>
          <a:lstStyle/>
          <a:p>
            <a:r>
              <a:rPr lang="en-US" dirty="0"/>
              <a:t>PFAS Sampling &amp; results (WELLS)</a:t>
            </a:r>
          </a:p>
        </p:txBody>
      </p:sp>
    </p:spTree>
    <p:extLst>
      <p:ext uri="{BB962C8B-B14F-4D97-AF65-F5344CB8AC3E}">
        <p14:creationId xmlns:p14="http://schemas.microsoft.com/office/powerpoint/2010/main" val="7564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2022 Radius Map</a:t>
            </a:r>
          </a:p>
        </p:txBody>
      </p:sp>
      <p:pic>
        <p:nvPicPr>
          <p:cNvPr id="6" name="Content Placeholder 5" descr="Map&#10;&#10;Description automatically generated">
            <a:extLst>
              <a:ext uri="{FF2B5EF4-FFF2-40B4-BE49-F238E27FC236}">
                <a16:creationId xmlns:a16="http://schemas.microsoft.com/office/drawing/2014/main" id="{7D30CE66-C662-4F7E-948C-2E98204A13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385" y="839755"/>
            <a:ext cx="8693229" cy="5625031"/>
          </a:xfrm>
        </p:spPr>
      </p:pic>
    </p:spTree>
    <p:extLst>
      <p:ext uri="{BB962C8B-B14F-4D97-AF65-F5344CB8AC3E}">
        <p14:creationId xmlns:p14="http://schemas.microsoft.com/office/powerpoint/2010/main" val="95651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Massachusetts Contingency Plan (MCP) </a:t>
            </a:r>
          </a:p>
        </p:txBody>
      </p:sp>
      <p:sp>
        <p:nvSpPr>
          <p:cNvPr id="3" name="Content Placeholder 2"/>
          <p:cNvSpPr>
            <a:spLocks noGrp="1"/>
          </p:cNvSpPr>
          <p:nvPr>
            <p:ph idx="1"/>
          </p:nvPr>
        </p:nvSpPr>
        <p:spPr>
          <a:xfrm>
            <a:off x="388412" y="960392"/>
            <a:ext cx="8367175" cy="5515909"/>
          </a:xfrm>
        </p:spPr>
        <p:txBody>
          <a:bodyPr/>
          <a:lstStyle/>
          <a:p>
            <a:r>
              <a:rPr lang="en-US" sz="2400" dirty="0"/>
              <a:t>The MCP Process </a:t>
            </a:r>
            <a:r>
              <a:rPr lang="en-US" sz="1450" kern="1200" dirty="0">
                <a:solidFill>
                  <a:schemeClr val="tx1"/>
                </a:solidFill>
                <a:latin typeface="Arial" panose="020B0604020202020204" pitchFamily="34" charset="0"/>
                <a:ea typeface="+mn-ea"/>
                <a:cs typeface="+mn-cs"/>
              </a:rPr>
              <a:t>Consists of five “phases,” Phases I through V</a:t>
            </a:r>
          </a:p>
          <a:p>
            <a:pPr lvl="1"/>
            <a:endParaRPr lang="en-US" sz="145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Phase I – (submitted November 9, 2020). Initial Site Assessment and Tier Classification (site is Tier I due to drinking water impacts)</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Phase II – due November 2023.  Define vertical and horizontal extent of PFAS in all media (soil, groundwater, surface water, air), risk characterization. </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Phase III – due November 2024.  Evaluation of remedial alternatives</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Phase IV - due with Phase III.  Plan</a:t>
            </a:r>
            <a:r>
              <a:rPr lang="en-US" sz="1700" kern="1200" dirty="0">
                <a:solidFill>
                  <a:schemeClr val="tx1"/>
                </a:solidFill>
                <a:latin typeface="Arial" panose="020B0604020202020204" pitchFamily="34" charset="0"/>
              </a:rPr>
              <a:t> to</a:t>
            </a:r>
            <a:r>
              <a:rPr lang="en-US" sz="1700" kern="1200" dirty="0">
                <a:solidFill>
                  <a:schemeClr val="tx1"/>
                </a:solidFill>
                <a:latin typeface="Arial" panose="020B0604020202020204" pitchFamily="34" charset="0"/>
                <a:ea typeface="+mn-ea"/>
                <a:cs typeface="+mn-cs"/>
              </a:rPr>
              <a:t> implement remedy selected in Phase III</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Phase IV Completion/Phase V – due November 2025.  Document remedy completion</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Sites can be closed at any time during this process with permanent or temporary solution</a:t>
            </a:r>
          </a:p>
          <a:p>
            <a:pPr lvl="1"/>
            <a:endParaRPr lang="en-US" sz="1700" kern="1200" dirty="0">
              <a:solidFill>
                <a:schemeClr val="tx1"/>
              </a:solidFill>
              <a:latin typeface="Arial" panose="020B0604020202020204" pitchFamily="34" charset="0"/>
              <a:ea typeface="+mn-ea"/>
              <a:cs typeface="+mn-cs"/>
            </a:endParaRPr>
          </a:p>
          <a:p>
            <a:pPr lvl="1"/>
            <a:r>
              <a:rPr lang="en-US" sz="1700" kern="1200" dirty="0">
                <a:solidFill>
                  <a:schemeClr val="tx1"/>
                </a:solidFill>
                <a:latin typeface="Arial" panose="020B0604020202020204" pitchFamily="34" charset="0"/>
                <a:ea typeface="+mn-ea"/>
                <a:cs typeface="+mn-cs"/>
              </a:rPr>
              <a:t>IRA runs parallel to the “phase” process – no deadlines / IRA Status Reports</a:t>
            </a:r>
          </a:p>
        </p:txBody>
      </p:sp>
    </p:spTree>
    <p:extLst>
      <p:ext uri="{BB962C8B-B14F-4D97-AF65-F5344CB8AC3E}">
        <p14:creationId xmlns:p14="http://schemas.microsoft.com/office/powerpoint/2010/main" val="300218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EBA34E-1EC6-43E1-B6E5-61F43E6743A1}"/>
              </a:ext>
            </a:extLst>
          </p:cNvPr>
          <p:cNvSpPr>
            <a:spLocks noGrp="1"/>
          </p:cNvSpPr>
          <p:nvPr>
            <p:ph type="title"/>
          </p:nvPr>
        </p:nvSpPr>
        <p:spPr/>
        <p:txBody>
          <a:bodyPr>
            <a:normAutofit fontScale="90000"/>
          </a:bodyPr>
          <a:lstStyle/>
          <a:p>
            <a:br>
              <a:rPr lang="en-US" dirty="0"/>
            </a:br>
            <a:r>
              <a:rPr lang="en-US" dirty="0"/>
              <a:t>Phase ii comprehensive site assessment</a:t>
            </a:r>
            <a:br>
              <a:rPr lang="en-US" dirty="0"/>
            </a:br>
            <a:endParaRPr lang="en-US" dirty="0"/>
          </a:p>
        </p:txBody>
      </p:sp>
      <p:sp>
        <p:nvSpPr>
          <p:cNvPr id="2" name="Rectangle 1">
            <a:extLst>
              <a:ext uri="{FF2B5EF4-FFF2-40B4-BE49-F238E27FC236}">
                <a16:creationId xmlns:a16="http://schemas.microsoft.com/office/drawing/2014/main" id="{5C347A41-DCC4-490D-A621-802E8890DDB0}"/>
              </a:ext>
            </a:extLst>
          </p:cNvPr>
          <p:cNvSpPr/>
          <p:nvPr/>
        </p:nvSpPr>
        <p:spPr>
          <a:xfrm>
            <a:off x="346072" y="714193"/>
            <a:ext cx="8353311" cy="8956298"/>
          </a:xfrm>
          <a:prstGeom prst="rect">
            <a:avLst/>
          </a:prstGeom>
        </p:spPr>
        <p:txBody>
          <a:bodyPr wrap="square">
            <a:spAutoFit/>
          </a:bodyPr>
          <a:lstStyle/>
          <a:p>
            <a:pPr lvl="1">
              <a:spcAft>
                <a:spcPts val="600"/>
              </a:spcAft>
            </a:pPr>
            <a:endParaRPr lang="en-US" dirty="0"/>
          </a:p>
          <a:p>
            <a:pPr marL="0" lvl="1">
              <a:spcAft>
                <a:spcPts val="600"/>
              </a:spcAft>
              <a:buClr>
                <a:schemeClr val="tx1"/>
              </a:buClr>
            </a:pPr>
            <a:r>
              <a:rPr lang="en-US" sz="2000" b="1" dirty="0">
                <a:solidFill>
                  <a:schemeClr val="accent2"/>
                </a:solidFill>
                <a:latin typeface="+mn-lt"/>
                <a:cs typeface="Arial" pitchFamily="34" charset="0"/>
              </a:rPr>
              <a:t>Current and on-going Phase II investigation efforts include:</a:t>
            </a:r>
          </a:p>
          <a:p>
            <a:pPr marL="742950" lvl="1" indent="-285750">
              <a:spcAft>
                <a:spcPts val="600"/>
              </a:spcAft>
              <a:buFont typeface="Arial" panose="020B0604020202020204" pitchFamily="34" charset="0"/>
              <a:buChar char="‒"/>
            </a:pPr>
            <a:r>
              <a:rPr lang="en-US" sz="2000" dirty="0"/>
              <a:t>Quarterly groundwater monitoring at Town Hall campus </a:t>
            </a:r>
          </a:p>
          <a:p>
            <a:pPr marL="1200150" lvl="2" indent="-285750">
              <a:spcAft>
                <a:spcPts val="1200"/>
              </a:spcAft>
              <a:buFont typeface="Arial" panose="020B0604020202020204" pitchFamily="34" charset="0"/>
              <a:buChar char="‒"/>
            </a:pPr>
            <a:r>
              <a:rPr lang="en-US" dirty="0"/>
              <a:t>Groundwater samples collected January 25, 2022</a:t>
            </a:r>
          </a:p>
          <a:p>
            <a:pPr marL="742950" lvl="1" indent="-285750">
              <a:spcAft>
                <a:spcPts val="1200"/>
              </a:spcAft>
              <a:buFont typeface="Arial" panose="020B0604020202020204" pitchFamily="34" charset="0"/>
              <a:buChar char="‒"/>
            </a:pPr>
            <a:r>
              <a:rPr lang="en-US" sz="2000" dirty="0"/>
              <a:t>Seven monitoring wells sampled (four bedrock, three overburden)</a:t>
            </a:r>
          </a:p>
          <a:p>
            <a:pPr marL="742950" lvl="1" indent="-285750">
              <a:spcAft>
                <a:spcPts val="1200"/>
              </a:spcAft>
              <a:buFont typeface="Arial" panose="020B0604020202020204" pitchFamily="34" charset="0"/>
              <a:buChar char="‒"/>
            </a:pPr>
            <a:r>
              <a:rPr lang="en-US" sz="2000" dirty="0"/>
              <a:t>PFAS6 ranges from 4.4 to 540 ppt </a:t>
            </a:r>
          </a:p>
          <a:p>
            <a:pPr marL="742950" lvl="1" indent="-285750">
              <a:spcAft>
                <a:spcPts val="1200"/>
              </a:spcAft>
              <a:buFont typeface="Arial" panose="020B0604020202020204" pitchFamily="34" charset="0"/>
              <a:buChar char="‒"/>
            </a:pPr>
            <a:r>
              <a:rPr lang="en-US" sz="2000" dirty="0"/>
              <a:t>MW-102 (highest concentrations) not sampled – snow</a:t>
            </a:r>
          </a:p>
          <a:p>
            <a:pPr marL="742950" lvl="1" indent="-285750">
              <a:spcAft>
                <a:spcPts val="1200"/>
              </a:spcAft>
              <a:buFont typeface="Arial" panose="020B0604020202020204" pitchFamily="34" charset="0"/>
              <a:buChar char="‒"/>
            </a:pPr>
            <a:r>
              <a:rPr lang="en-US" sz="2000" dirty="0"/>
              <a:t>Three wells (two bedrock, one overburden) &lt;GW-1 standard</a:t>
            </a:r>
          </a:p>
          <a:p>
            <a:pPr marL="742950" lvl="1" indent="-285750">
              <a:spcAft>
                <a:spcPts val="1200"/>
              </a:spcAft>
              <a:buFont typeface="Arial" panose="020B0604020202020204" pitchFamily="34" charset="0"/>
              <a:buChar char="‒"/>
            </a:pPr>
            <a:r>
              <a:rPr lang="en-US" sz="2000" dirty="0"/>
              <a:t>Decreases in one bedrock well (240 ppt to 176 ppt) and one overburden well (490 ppt to 248 ppt)</a:t>
            </a:r>
          </a:p>
          <a:p>
            <a:pPr marL="742950" lvl="1" indent="-285750">
              <a:spcAft>
                <a:spcPts val="600"/>
              </a:spcAft>
              <a:buFont typeface="Arial" panose="020B0604020202020204" pitchFamily="34" charset="0"/>
              <a:buChar char="‒"/>
            </a:pPr>
            <a:r>
              <a:rPr lang="en-US" sz="2000" dirty="0"/>
              <a:t>Minor increases in other two bedrock wells (45 ppt to 53 ppt, and 506 ppt to 540 ppt)</a:t>
            </a:r>
          </a:p>
          <a:p>
            <a:pPr marL="742950" lvl="1" indent="-285750">
              <a:spcAft>
                <a:spcPts val="600"/>
              </a:spcAft>
              <a:buFont typeface="Arial" panose="020B0604020202020204" pitchFamily="34" charset="0"/>
              <a:buChar char="‒"/>
            </a:pPr>
            <a:endParaRPr lang="en-US" sz="2000" dirty="0"/>
          </a:p>
          <a:p>
            <a:pPr marL="742950" lvl="1" indent="-285750">
              <a:spcAft>
                <a:spcPts val="600"/>
              </a:spcAft>
              <a:buFont typeface="Arial" panose="020B0604020202020204" pitchFamily="34" charset="0"/>
              <a:buChar char="‒"/>
            </a:pPr>
            <a:endParaRPr lang="en-US" sz="2000" dirty="0"/>
          </a:p>
          <a:p>
            <a:pPr marL="742950" lvl="1" indent="-285750">
              <a:spcAft>
                <a:spcPts val="600"/>
              </a:spcAft>
              <a:buFont typeface="Arial" panose="020B0604020202020204" pitchFamily="34" charset="0"/>
              <a:buChar char="‒"/>
            </a:pPr>
            <a:endParaRPr lang="en-US" sz="2000" dirty="0"/>
          </a:p>
          <a:p>
            <a:pPr lvl="2">
              <a:spcAft>
                <a:spcPts val="600"/>
              </a:spcAft>
            </a:pPr>
            <a:endParaRPr lang="en-US" sz="2000" dirty="0"/>
          </a:p>
          <a:p>
            <a:pPr marL="1200150" lvl="2" indent="-285750">
              <a:spcAft>
                <a:spcPts val="600"/>
              </a:spcAft>
              <a:buFont typeface="Arial" panose="020B0604020202020204" pitchFamily="34" charset="0"/>
              <a:buChar char="‒"/>
            </a:pPr>
            <a:endParaRPr lang="en-US" sz="2000" dirty="0"/>
          </a:p>
          <a:p>
            <a:pPr marL="742950" lvl="1" indent="-285750">
              <a:spcAft>
                <a:spcPts val="600"/>
              </a:spcAft>
              <a:buFont typeface="Arial" panose="020B0604020202020204" pitchFamily="34" charset="0"/>
              <a:buChar char="‒"/>
            </a:pPr>
            <a:endParaRPr lang="en-US" sz="2000" dirty="0"/>
          </a:p>
          <a:p>
            <a:pPr marL="742950" lvl="1"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68357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72" y="979641"/>
            <a:ext cx="8565501" cy="5066595"/>
          </a:xfrm>
        </p:spPr>
        <p:txBody>
          <a:bodyPr/>
          <a:lstStyle/>
          <a:p>
            <a:pPr marL="344488" lvl="1" indent="-344488" defTabSz="344488">
              <a:spcAft>
                <a:spcPts val="0"/>
              </a:spcAft>
              <a:buFontTx/>
              <a:buChar char="-"/>
              <a:tabLst>
                <a:tab pos="344488" algn="l"/>
              </a:tabLst>
            </a:pPr>
            <a:endParaRPr lang="en-US" kern="1200" dirty="0">
              <a:solidFill>
                <a:schemeClr val="tx1"/>
              </a:solidFill>
              <a:latin typeface="Arial" panose="020B0604020202020204" pitchFamily="34" charset="0"/>
              <a:ea typeface="+mn-ea"/>
              <a:cs typeface="+mn-cs"/>
            </a:endParaRPr>
          </a:p>
          <a:p>
            <a:pPr marL="0" lvl="1" indent="0" defTabSz="344488">
              <a:spcAft>
                <a:spcPts val="600"/>
              </a:spcAft>
              <a:buNone/>
              <a:tabLst>
                <a:tab pos="344488" algn="l"/>
              </a:tabLst>
            </a:pPr>
            <a:r>
              <a:rPr lang="en-US" b="1" kern="1200" dirty="0">
                <a:solidFill>
                  <a:schemeClr val="accent2"/>
                </a:solidFill>
                <a:ea typeface="+mn-ea"/>
              </a:rPr>
              <a:t>Single-vessel POETs approved by Town vote in November 2021</a:t>
            </a:r>
            <a:r>
              <a:rPr lang="en-US" kern="1200" dirty="0">
                <a:solidFill>
                  <a:schemeClr val="tx1"/>
                </a:solidFill>
                <a:latin typeface="Arial" panose="020B0604020202020204" pitchFamily="34" charset="0"/>
                <a:ea typeface="+mn-ea"/>
                <a:cs typeface="+mn-cs"/>
              </a:rPr>
              <a:t> </a:t>
            </a:r>
          </a:p>
          <a:p>
            <a:pPr marL="344488" lvl="1" indent="-344488" defTabSz="344488">
              <a:spcAft>
                <a:spcPts val="600"/>
              </a:spcAft>
              <a:buFontTx/>
              <a:buChar char="-"/>
              <a:tabLst>
                <a:tab pos="344488" algn="l"/>
              </a:tabLst>
            </a:pPr>
            <a:r>
              <a:rPr lang="en-US" kern="1200" dirty="0">
                <a:solidFill>
                  <a:schemeClr val="tx1"/>
                </a:solidFill>
                <a:latin typeface="Arial" panose="020B0604020202020204" pitchFamily="34" charset="0"/>
                <a:ea typeface="+mn-ea"/>
                <a:cs typeface="+mn-cs"/>
              </a:rPr>
              <a:t>For homes that have PFAS6 &lt;20 ppt, to discontinue bottled water</a:t>
            </a:r>
          </a:p>
          <a:p>
            <a:pPr marL="344488" lvl="1" indent="-344488" defTabSz="344488">
              <a:spcAft>
                <a:spcPts val="600"/>
              </a:spcAft>
              <a:buFontTx/>
              <a:buChar char="-"/>
              <a:tabLst>
                <a:tab pos="344488" algn="l"/>
              </a:tabLst>
            </a:pPr>
            <a:r>
              <a:rPr lang="en-US" kern="1200" dirty="0">
                <a:solidFill>
                  <a:schemeClr val="tx1"/>
                </a:solidFill>
                <a:latin typeface="Arial" panose="020B0604020202020204" pitchFamily="34" charset="0"/>
                <a:ea typeface="+mn-ea"/>
                <a:cs typeface="+mn-cs"/>
              </a:rPr>
              <a:t>Bid package prepared and sent out April 19</a:t>
            </a:r>
          </a:p>
          <a:p>
            <a:pPr marL="344488" lvl="1" indent="-344488" defTabSz="344488">
              <a:spcAft>
                <a:spcPts val="600"/>
              </a:spcAft>
              <a:buFontTx/>
              <a:buChar char="-"/>
              <a:tabLst>
                <a:tab pos="344488" algn="l"/>
              </a:tabLst>
            </a:pPr>
            <a:r>
              <a:rPr lang="en-US" kern="1200" dirty="0">
                <a:solidFill>
                  <a:schemeClr val="tx1"/>
                </a:solidFill>
                <a:latin typeface="Arial" panose="020B0604020202020204" pitchFamily="34" charset="0"/>
                <a:ea typeface="+mn-ea"/>
                <a:cs typeface="+mn-cs"/>
              </a:rPr>
              <a:t>Bids will be due by May 12</a:t>
            </a:r>
          </a:p>
          <a:p>
            <a:pPr marL="344488" lvl="1" indent="-344488" defTabSz="344488">
              <a:spcAft>
                <a:spcPts val="600"/>
              </a:spcAft>
              <a:buFontTx/>
              <a:buChar char="-"/>
              <a:tabLst>
                <a:tab pos="344488" algn="l"/>
              </a:tabLst>
            </a:pPr>
            <a:r>
              <a:rPr lang="en-US" kern="1200" dirty="0">
                <a:solidFill>
                  <a:schemeClr val="tx1"/>
                </a:solidFill>
                <a:latin typeface="Arial" panose="020B0604020202020204" pitchFamily="34" charset="0"/>
                <a:ea typeface="+mn-ea"/>
                <a:cs typeface="+mn-cs"/>
              </a:rPr>
              <a:t>Expect summer installations</a:t>
            </a:r>
          </a:p>
          <a:p>
            <a:pPr marL="344488" lvl="1" indent="-344488" defTabSz="344488">
              <a:spcAft>
                <a:spcPts val="1000"/>
              </a:spcAft>
              <a:buFontTx/>
              <a:buChar char="-"/>
              <a:tabLst>
                <a:tab pos="344488" algn="l"/>
              </a:tabLst>
            </a:pPr>
            <a:r>
              <a:rPr lang="en-US" kern="1200" dirty="0">
                <a:solidFill>
                  <a:schemeClr val="tx1"/>
                </a:solidFill>
                <a:latin typeface="Arial" panose="020B0604020202020204" pitchFamily="34" charset="0"/>
                <a:ea typeface="+mn-ea"/>
                <a:cs typeface="+mn-cs"/>
              </a:rPr>
              <a:t>Anyone with PFAS6 &lt;20 ppt interested in a POET needs to confirm with Sherry Patch by May 8 so vendors know how many are needed</a:t>
            </a:r>
          </a:p>
          <a:p>
            <a:pPr marL="0" marR="0" lvl="1" indent="0" algn="l" defTabSz="344488" rtl="0" eaLnBrk="1" fontAlgn="base" latinLnBrk="0" hangingPunct="1">
              <a:lnSpc>
                <a:spcPct val="100000"/>
              </a:lnSpc>
              <a:spcBef>
                <a:spcPct val="0"/>
              </a:spcBef>
              <a:spcAft>
                <a:spcPts val="600"/>
              </a:spcAft>
              <a:buClr>
                <a:srgbClr val="0A5D8E"/>
              </a:buClr>
              <a:buSzPct val="100000"/>
              <a:buFont typeface="Myriad Pro" panose="020B0503030403020204" pitchFamily="34" charset="0"/>
              <a:buNone/>
              <a:tabLst>
                <a:tab pos="344488" algn="l"/>
              </a:tabLst>
              <a:defRPr/>
            </a:pPr>
            <a:r>
              <a:rPr kumimoji="0" lang="en-US" sz="2000" b="1" i="0" u="none" strike="noStrike" kern="1200" cap="none" spc="0" normalizeH="0" baseline="0" noProof="0" dirty="0">
                <a:ln>
                  <a:noFill/>
                </a:ln>
                <a:solidFill>
                  <a:srgbClr val="F6612E"/>
                </a:solidFill>
                <a:effectLst/>
                <a:uLnTx/>
                <a:uFillTx/>
                <a:latin typeface="Arial"/>
                <a:ea typeface="+mn-ea"/>
                <a:cs typeface="Arial" pitchFamily="34" charset="0"/>
              </a:rPr>
              <a:t>Stockpile of Catch Basin Materials at DPW</a:t>
            </a:r>
          </a:p>
          <a:p>
            <a:pPr marL="344488" lvl="1" indent="-344488" defTabSz="344488">
              <a:spcAft>
                <a:spcPts val="800"/>
              </a:spcAft>
              <a:buFontTx/>
              <a:buChar char="-"/>
              <a:tabLst>
                <a:tab pos="344488" algn="l"/>
              </a:tabLst>
            </a:pPr>
            <a:r>
              <a:rPr lang="en-US" kern="1200" dirty="0">
                <a:solidFill>
                  <a:schemeClr val="tx1"/>
                </a:solidFill>
                <a:latin typeface="Arial" panose="020B0604020202020204" pitchFamily="34" charset="0"/>
                <a:ea typeface="+mn-ea"/>
                <a:cs typeface="+mn-cs"/>
              </a:rPr>
              <a:t>Sampling to evaluate for presence of PFAS</a:t>
            </a:r>
          </a:p>
          <a:p>
            <a:pPr marL="0" lvl="1" indent="0" defTabSz="344488">
              <a:spcAft>
                <a:spcPts val="600"/>
              </a:spcAft>
              <a:buNone/>
              <a:tabLst>
                <a:tab pos="344488" algn="l"/>
              </a:tabLst>
            </a:pPr>
            <a:r>
              <a:rPr lang="en-US" b="1" kern="1200" dirty="0">
                <a:solidFill>
                  <a:schemeClr val="accent2"/>
                </a:solidFill>
                <a:ea typeface="+mn-ea"/>
              </a:rPr>
              <a:t>Runoff Sampling</a:t>
            </a:r>
          </a:p>
          <a:p>
            <a:pPr marL="344488" lvl="1" indent="-344488" defTabSz="344488">
              <a:spcAft>
                <a:spcPts val="0"/>
              </a:spcAft>
              <a:buFontTx/>
              <a:buChar char="-"/>
              <a:tabLst>
                <a:tab pos="344488" algn="l"/>
              </a:tabLst>
            </a:pPr>
            <a:r>
              <a:rPr lang="en-US" kern="1200" dirty="0">
                <a:solidFill>
                  <a:schemeClr val="tx1"/>
                </a:solidFill>
                <a:latin typeface="Arial" panose="020B0604020202020204" pitchFamily="34" charset="0"/>
                <a:ea typeface="+mn-ea"/>
                <a:cs typeface="+mn-cs"/>
              </a:rPr>
              <a:t>Runoff near 30 Mountain Road and 41 Prospect Street sampled in April</a:t>
            </a:r>
          </a:p>
          <a:p>
            <a:pPr marL="344488" lvl="1" indent="-344488" defTabSz="344488">
              <a:spcAft>
                <a:spcPts val="600"/>
              </a:spcAft>
              <a:buFontTx/>
              <a:buChar char="-"/>
              <a:tabLst>
                <a:tab pos="344488" algn="l"/>
              </a:tabLst>
            </a:pPr>
            <a:r>
              <a:rPr lang="en-US" kern="1200" dirty="0">
                <a:solidFill>
                  <a:schemeClr val="tx1"/>
                </a:solidFill>
                <a:latin typeface="Arial" panose="020B0604020202020204" pitchFamily="34" charset="0"/>
                <a:ea typeface="+mn-ea"/>
                <a:cs typeface="+mn-cs"/>
              </a:rPr>
              <a:t>Data pending</a:t>
            </a:r>
          </a:p>
          <a:p>
            <a:pPr marL="344488" lvl="1" indent="-344488" defTabSz="344488">
              <a:spcAft>
                <a:spcPts val="600"/>
              </a:spcAft>
              <a:buFontTx/>
              <a:buChar char="-"/>
              <a:tabLst>
                <a:tab pos="344488" algn="l"/>
              </a:tabLst>
            </a:pPr>
            <a:endParaRPr lang="en-US" kern="1200" dirty="0">
              <a:solidFill>
                <a:schemeClr val="tx1"/>
              </a:solidFill>
              <a:latin typeface="Arial" panose="020B0604020202020204" pitchFamily="34" charset="0"/>
              <a:ea typeface="+mn-ea"/>
              <a:cs typeface="+mn-cs"/>
            </a:endParaRPr>
          </a:p>
          <a:p>
            <a:pPr marL="342900" lvl="1" indent="-342900" defTabSz="569913">
              <a:spcAft>
                <a:spcPts val="600"/>
              </a:spcAft>
              <a:buFontTx/>
              <a:buChar char="-"/>
            </a:pPr>
            <a:endParaRPr lang="en-US" kern="1200" dirty="0">
              <a:solidFill>
                <a:schemeClr val="tx1"/>
              </a:solidFill>
              <a:latin typeface="Arial" panose="020B0604020202020204" pitchFamily="34" charset="0"/>
              <a:ea typeface="+mn-ea"/>
              <a:cs typeface="+mn-cs"/>
            </a:endParaRPr>
          </a:p>
          <a:p>
            <a:pPr marL="342900" lvl="1" indent="1588" defTabSz="569913">
              <a:spcAft>
                <a:spcPts val="600"/>
              </a:spcAft>
              <a:buFontTx/>
              <a:buChar char="-"/>
            </a:pPr>
            <a:endParaRPr lang="en-US" kern="1200" dirty="0">
              <a:solidFill>
                <a:schemeClr val="tx1"/>
              </a:solidFill>
              <a:latin typeface="Arial" panose="020B0604020202020204" pitchFamily="34" charset="0"/>
              <a:ea typeface="+mn-ea"/>
              <a:cs typeface="+mn-cs"/>
            </a:endParaRPr>
          </a:p>
          <a:p>
            <a:pPr lvl="1">
              <a:spcAft>
                <a:spcPts val="600"/>
              </a:spcAft>
            </a:pPr>
            <a:endParaRPr lang="en-US" b="1" kern="1200" dirty="0">
              <a:solidFill>
                <a:schemeClr val="tx1"/>
              </a:solidFill>
              <a:latin typeface="Arial" panose="020B0604020202020204" pitchFamily="34" charset="0"/>
              <a:ea typeface="+mn-ea"/>
              <a:cs typeface="+mn-cs"/>
            </a:endParaRPr>
          </a:p>
        </p:txBody>
      </p:sp>
      <p:sp>
        <p:nvSpPr>
          <p:cNvPr id="2" name="Title 1"/>
          <p:cNvSpPr>
            <a:spLocks noGrp="1"/>
          </p:cNvSpPr>
          <p:nvPr>
            <p:ph type="title"/>
          </p:nvPr>
        </p:nvSpPr>
        <p:spPr/>
        <p:txBody>
          <a:bodyPr/>
          <a:lstStyle/>
          <a:p>
            <a:r>
              <a:rPr lang="en-US" dirty="0"/>
              <a:t>Other matters (continued)</a:t>
            </a:r>
          </a:p>
        </p:txBody>
      </p:sp>
    </p:spTree>
    <p:extLst>
      <p:ext uri="{BB962C8B-B14F-4D97-AF65-F5344CB8AC3E}">
        <p14:creationId xmlns:p14="http://schemas.microsoft.com/office/powerpoint/2010/main" val="357043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EBA34E-1EC6-43E1-B6E5-61F43E6743A1}"/>
              </a:ext>
            </a:extLst>
          </p:cNvPr>
          <p:cNvSpPr>
            <a:spLocks noGrp="1"/>
          </p:cNvSpPr>
          <p:nvPr>
            <p:ph type="title"/>
          </p:nvPr>
        </p:nvSpPr>
        <p:spPr/>
        <p:txBody>
          <a:bodyPr/>
          <a:lstStyle/>
          <a:p>
            <a:r>
              <a:rPr lang="en-US" dirty="0"/>
              <a:t>Project plan</a:t>
            </a:r>
          </a:p>
        </p:txBody>
      </p:sp>
      <p:sp>
        <p:nvSpPr>
          <p:cNvPr id="2" name="Rectangle 1">
            <a:extLst>
              <a:ext uri="{FF2B5EF4-FFF2-40B4-BE49-F238E27FC236}">
                <a16:creationId xmlns:a16="http://schemas.microsoft.com/office/drawing/2014/main" id="{5C347A41-DCC4-490D-A621-802E8890DDB0}"/>
              </a:ext>
            </a:extLst>
          </p:cNvPr>
          <p:cNvSpPr/>
          <p:nvPr/>
        </p:nvSpPr>
        <p:spPr>
          <a:xfrm>
            <a:off x="346072" y="694388"/>
            <a:ext cx="8451856" cy="5693866"/>
          </a:xfrm>
          <a:prstGeom prst="rect">
            <a:avLst/>
          </a:prstGeom>
        </p:spPr>
        <p:txBody>
          <a:bodyPr wrap="square">
            <a:spAutoFit/>
          </a:bodyPr>
          <a:lstStyle/>
          <a:p>
            <a:pPr lvl="1"/>
            <a:endParaRPr lang="en-US" dirty="0"/>
          </a:p>
          <a:p>
            <a:pPr lvl="1" indent="-285750">
              <a:spcAft>
                <a:spcPts val="1200"/>
              </a:spcAft>
              <a:buFont typeface="Arial" panose="020B0604020202020204" pitchFamily="34" charset="0"/>
              <a:buChar char="‒"/>
            </a:pPr>
            <a:r>
              <a:rPr lang="en-US" sz="2400" dirty="0"/>
              <a:t>April 2022 – Semi-annual private well/POET sampling</a:t>
            </a:r>
          </a:p>
          <a:p>
            <a:pPr lvl="1" indent="-285750">
              <a:spcAft>
                <a:spcPts val="1200"/>
              </a:spcAft>
              <a:buFont typeface="Arial" panose="020B0604020202020204" pitchFamily="34" charset="0"/>
              <a:buChar char="‒"/>
            </a:pPr>
            <a:r>
              <a:rPr lang="en-US" sz="2400" dirty="0"/>
              <a:t>30 Mountain Road – finalize plan for treatment of water runoff</a:t>
            </a:r>
          </a:p>
          <a:p>
            <a:pPr lvl="1" indent="-285750">
              <a:spcAft>
                <a:spcPts val="1200"/>
              </a:spcAft>
              <a:buFont typeface="Arial" panose="020B0604020202020204" pitchFamily="34" charset="0"/>
              <a:buChar char="‒"/>
            </a:pPr>
            <a:r>
              <a:rPr lang="en-US" sz="2400" dirty="0"/>
              <a:t>Dye test storm drain system along Mountain Road and Gregory Hill Road to confirm flow and discharge locations for stormwater runoff in the center of the affected area</a:t>
            </a:r>
          </a:p>
          <a:p>
            <a:pPr lvl="1" indent="-285750">
              <a:spcAft>
                <a:spcPts val="1200"/>
              </a:spcAft>
              <a:buFont typeface="Arial" panose="020B0604020202020204" pitchFamily="34" charset="0"/>
              <a:buChar char="‒"/>
            </a:pPr>
            <a:r>
              <a:rPr lang="en-US" sz="2400" dirty="0"/>
              <a:t>Continuing to evaluate shallow soil data to determine whether additional soil sampling or remediation is warranted</a:t>
            </a:r>
          </a:p>
          <a:p>
            <a:pPr lvl="1" indent="-285750">
              <a:buFont typeface="Arial" panose="020B0604020202020204" pitchFamily="34" charset="0"/>
              <a:buChar char="‒"/>
            </a:pPr>
            <a:r>
              <a:rPr lang="en-US" sz="2400" dirty="0"/>
              <a:t>Conduct sampling of stockpile of catch basin materials</a:t>
            </a:r>
          </a:p>
          <a:p>
            <a:pPr marL="171450" lvl="1"/>
            <a:r>
              <a:rPr lang="en-US" sz="2400" dirty="0"/>
              <a:t> </a:t>
            </a:r>
          </a:p>
          <a:p>
            <a:pPr lvl="1" indent="-285750">
              <a:buFont typeface="Arial" panose="020B0604020202020204" pitchFamily="34" charset="0"/>
              <a:buChar char="‒"/>
            </a:pPr>
            <a:r>
              <a:rPr lang="en-US" sz="2400" dirty="0"/>
              <a:t>Next status report due in June 2022</a:t>
            </a: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752696164"/>
      </p:ext>
    </p:extLst>
  </p:cSld>
  <p:clrMapOvr>
    <a:masterClrMapping/>
  </p:clrMapOvr>
</p:sld>
</file>

<file path=ppt/theme/theme1.xml><?xml version="1.0" encoding="utf-8"?>
<a:theme xmlns:a="http://schemas.openxmlformats.org/drawingml/2006/main" name="TigheBond_Clockwork">
  <a:themeElements>
    <a:clrScheme name="Custom 1">
      <a:dk1>
        <a:srgbClr val="0A5D8E"/>
      </a:dk1>
      <a:lt1>
        <a:srgbClr val="FFFFFF"/>
      </a:lt1>
      <a:dk2>
        <a:srgbClr val="0074AF"/>
      </a:dk2>
      <a:lt2>
        <a:srgbClr val="FFFFFF"/>
      </a:lt2>
      <a:accent1>
        <a:srgbClr val="7D8387"/>
      </a:accent1>
      <a:accent2>
        <a:srgbClr val="F6612E"/>
      </a:accent2>
      <a:accent3>
        <a:srgbClr val="0D74B0"/>
      </a:accent3>
      <a:accent4>
        <a:srgbClr val="FFC017"/>
      </a:accent4>
      <a:accent5>
        <a:srgbClr val="0BAAE1"/>
      </a:accent5>
      <a:accent6>
        <a:srgbClr val="8AC325"/>
      </a:accent6>
      <a:hlink>
        <a:srgbClr val="0BAAE1"/>
      </a:hlink>
      <a:folHlink>
        <a:srgbClr val="8AC325"/>
      </a:folHlink>
    </a:clrScheme>
    <a:fontScheme name="tighebond_arial">
      <a:majorFont>
        <a:latin typeface="Arial"/>
        <a:ea typeface=""/>
        <a:cs typeface=""/>
      </a:majorFont>
      <a:minorFont>
        <a:latin typeface="Arial"/>
        <a:ea typeface=""/>
        <a:cs typeface=""/>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Master Hand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Master Handout 2">
        <a:dk1>
          <a:srgbClr val="808080"/>
        </a:dk1>
        <a:lt1>
          <a:srgbClr val="FFC300"/>
        </a:lt1>
        <a:dk2>
          <a:srgbClr val="065A8D"/>
        </a:dk2>
        <a:lt2>
          <a:srgbClr val="FFFFFF"/>
        </a:lt2>
        <a:accent1>
          <a:srgbClr val="000000"/>
        </a:accent1>
        <a:accent2>
          <a:srgbClr val="333399"/>
        </a:accent2>
        <a:accent3>
          <a:srgbClr val="AAB5C5"/>
        </a:accent3>
        <a:accent4>
          <a:srgbClr val="DAA600"/>
        </a:accent4>
        <a:accent5>
          <a:srgbClr val="AAAAAA"/>
        </a:accent5>
        <a:accent6>
          <a:srgbClr val="2D2D8A"/>
        </a:accent6>
        <a:hlink>
          <a:srgbClr val="009999"/>
        </a:hlink>
        <a:folHlink>
          <a:srgbClr val="FFFF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gheBond_Marcucci" id="{FDF811BA-C938-4846-B4C7-1649265A39CE}" vid="{D04C03FE-0128-4EB5-9C24-9F1AF33DC8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TigheBond_Presentation_Slides</Template>
  <TotalTime>4471</TotalTime>
  <Words>810</Words>
  <Application>Microsoft Office PowerPoint</Application>
  <PresentationFormat>On-screen Show (4:3)</PresentationFormat>
  <Paragraphs>110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Myriad Pro</vt:lpstr>
      <vt:lpstr>Verdana</vt:lpstr>
      <vt:lpstr>TigheBond_Clockwork</vt:lpstr>
      <vt:lpstr>Princeton PFAS update – SPRING 2022</vt:lpstr>
      <vt:lpstr>PFAS Sampling &amp; results</vt:lpstr>
      <vt:lpstr>Immediate response action (ira)</vt:lpstr>
      <vt:lpstr>PFAS Sampling &amp; results (WELLS)</vt:lpstr>
      <vt:lpstr>January 2022 Radius Map</vt:lpstr>
      <vt:lpstr>Massachusetts Contingency Plan (MCP) </vt:lpstr>
      <vt:lpstr> Phase ii comprehensive site assessment </vt:lpstr>
      <vt:lpstr>Other matters (continued)</vt:lpstr>
      <vt:lpstr>Project plan</vt:lpstr>
      <vt:lpstr>PowerPoint Presentation</vt:lpstr>
    </vt:vector>
  </TitlesOfParts>
  <Company>Tighe &amp; Bond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L. Arps</dc:creator>
  <cp:lastModifiedBy>Sherry Patch</cp:lastModifiedBy>
  <cp:revision>144</cp:revision>
  <cp:lastPrinted>2018-04-05T17:03:55Z</cp:lastPrinted>
  <dcterms:created xsi:type="dcterms:W3CDTF">2020-01-28T18:37:51Z</dcterms:created>
  <dcterms:modified xsi:type="dcterms:W3CDTF">2022-04-22T12:47:52Z</dcterms:modified>
</cp:coreProperties>
</file>