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57" r:id="rId2"/>
    <p:sldId id="258" r:id="rId3"/>
    <p:sldId id="266" r:id="rId4"/>
    <p:sldId id="267" r:id="rId5"/>
    <p:sldId id="281" r:id="rId6"/>
    <p:sldId id="277" r:id="rId7"/>
    <p:sldId id="259" r:id="rId8"/>
    <p:sldId id="261" r:id="rId9"/>
    <p:sldId id="280" r:id="rId10"/>
    <p:sldId id="279" r:id="rId11"/>
    <p:sldId id="263" r:id="rId12"/>
    <p:sldId id="262" r:id="rId13"/>
  </p:sldIdLst>
  <p:sldSz cx="9144000" cy="6858000" type="screen4x3"/>
  <p:notesSz cx="7010400" cy="91598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FAC33873-C3F1-48CD-95D0-FD6CF3C2856D}">
          <p14:sldIdLst>
            <p14:sldId id="257"/>
            <p14:sldId id="258"/>
            <p14:sldId id="266"/>
            <p14:sldId id="267"/>
            <p14:sldId id="281"/>
            <p14:sldId id="277"/>
            <p14:sldId id="259"/>
            <p14:sldId id="261"/>
            <p14:sldId id="280"/>
            <p14:sldId id="279"/>
            <p14:sldId id="263"/>
            <p14:sldId id="26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657CB-A9FE-D33D-9968-260EA0CB851D}" name="Michael J. Scherer" initials="MJS" userId="S::MJScherer@tigheBond.com::c38dbf77-fc24-444c-9a76-68264de80e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ry Fogel" initials="BF" lastIdx="10" clrIdx="0">
    <p:extLst>
      <p:ext uri="{19B8F6BF-5375-455C-9EA6-DF929625EA0E}">
        <p15:presenceInfo xmlns:p15="http://schemas.microsoft.com/office/powerpoint/2012/main" userId="S::bfogel@keeganwerlin.com::03281861-74c5-4f2d-af6e-f01ca2e13ccc" providerId="AD"/>
      </p:ext>
    </p:extLst>
  </p:cmAuthor>
  <p:cmAuthor id="2" name="Jeffrey L. Arps" initials="JLA" lastIdx="4" clrIdx="1">
    <p:extLst>
      <p:ext uri="{19B8F6BF-5375-455C-9EA6-DF929625EA0E}">
        <p15:presenceInfo xmlns:p15="http://schemas.microsoft.com/office/powerpoint/2012/main" userId="S::JLArps@tighebond.com::0bd08190-96b7-4b3a-8478-107f3cabdcc3" providerId="AD"/>
      </p:ext>
    </p:extLst>
  </p:cmAuthor>
  <p:cmAuthor id="3" name="Michael J. Scherer" initials="MJS" lastIdx="2" clrIdx="2">
    <p:extLst>
      <p:ext uri="{19B8F6BF-5375-455C-9EA6-DF929625EA0E}">
        <p15:presenceInfo xmlns:p15="http://schemas.microsoft.com/office/powerpoint/2012/main" userId="S::MJScherer@tigheBond.com::c38dbf77-fc24-444c-9a76-68264de80e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325"/>
    <a:srgbClr val="0A5D8E"/>
    <a:srgbClr val="666666"/>
    <a:srgbClr val="0072AF"/>
    <a:srgbClr val="006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86402" autoAdjust="0"/>
  </p:normalViewPr>
  <p:slideViewPr>
    <p:cSldViewPr snapToGrid="0" showGuides="1">
      <p:cViewPr>
        <p:scale>
          <a:sx n="270" d="100"/>
          <a:sy n="270" d="100"/>
        </p:scale>
        <p:origin x="-3366" y="-67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9585"/>
          </a:xfrm>
          <a:prstGeom prst="rect">
            <a:avLst/>
          </a:prstGeom>
        </p:spPr>
        <p:txBody>
          <a:bodyPr vert="horz" lIns="92400" tIns="46200" rIns="92400" bIns="4620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59585"/>
          </a:xfrm>
          <a:prstGeom prst="rect">
            <a:avLst/>
          </a:prstGeom>
        </p:spPr>
        <p:txBody>
          <a:bodyPr vert="horz" lIns="92400" tIns="46200" rIns="92400" bIns="46200" rtlCol="0"/>
          <a:lstStyle>
            <a:lvl1pPr algn="r">
              <a:defRPr sz="1200"/>
            </a:lvl1pPr>
          </a:lstStyle>
          <a:p>
            <a:fld id="{E6A76347-9FB4-4595-BA9B-6C0733F9D7CA}" type="datetimeFigureOut">
              <a:rPr lang="en-US" smtClean="0"/>
              <a:t>10/18/2022</a:t>
            </a:fld>
            <a:endParaRPr lang="en-US"/>
          </a:p>
        </p:txBody>
      </p:sp>
      <p:sp>
        <p:nvSpPr>
          <p:cNvPr id="4" name="Footer Placeholder 3"/>
          <p:cNvSpPr>
            <a:spLocks noGrp="1"/>
          </p:cNvSpPr>
          <p:nvPr>
            <p:ph type="ftr" sz="quarter" idx="2"/>
          </p:nvPr>
        </p:nvSpPr>
        <p:spPr>
          <a:xfrm>
            <a:off x="0" y="8700292"/>
            <a:ext cx="3037840" cy="459584"/>
          </a:xfrm>
          <a:prstGeom prst="rect">
            <a:avLst/>
          </a:prstGeom>
        </p:spPr>
        <p:txBody>
          <a:bodyPr vert="horz" lIns="92400" tIns="46200" rIns="92400" bIns="46200" rtlCol="0" anchor="b"/>
          <a:lstStyle>
            <a:lvl1pPr algn="l">
              <a:defRPr sz="1200"/>
            </a:lvl1pPr>
          </a:lstStyle>
          <a:p>
            <a:endParaRPr lang="en-US"/>
          </a:p>
        </p:txBody>
      </p:sp>
    </p:spTree>
    <p:extLst>
      <p:ext uri="{BB962C8B-B14F-4D97-AF65-F5344CB8AC3E}">
        <p14:creationId xmlns:p14="http://schemas.microsoft.com/office/powerpoint/2010/main" val="401540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7994"/>
          </a:xfrm>
          <a:prstGeom prst="rect">
            <a:avLst/>
          </a:prstGeom>
        </p:spPr>
        <p:txBody>
          <a:bodyPr vert="horz" lIns="92400" tIns="46200" rIns="92400" bIns="4620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57994"/>
          </a:xfrm>
          <a:prstGeom prst="rect">
            <a:avLst/>
          </a:prstGeom>
        </p:spPr>
        <p:txBody>
          <a:bodyPr vert="horz" lIns="92400" tIns="46200" rIns="92400" bIns="46200" rtlCol="0"/>
          <a:lstStyle>
            <a:lvl1pPr algn="r">
              <a:defRPr sz="1200">
                <a:latin typeface="Arial" charset="0"/>
              </a:defRPr>
            </a:lvl1pPr>
          </a:lstStyle>
          <a:p>
            <a:pPr>
              <a:defRPr/>
            </a:pPr>
            <a:fld id="{72DC2D48-A0E8-452D-89EC-0702C2493B42}" type="datetimeFigureOut">
              <a:rPr lang="en-US"/>
              <a:pPr>
                <a:defRPr/>
              </a:pPr>
              <a:t>10/18/2022</a:t>
            </a:fld>
            <a:endParaRPr lang="en-US"/>
          </a:p>
        </p:txBody>
      </p:sp>
      <p:sp>
        <p:nvSpPr>
          <p:cNvPr id="4" name="Slide Image Placeholder 3"/>
          <p:cNvSpPr>
            <a:spLocks noGrp="1" noRot="1" noChangeAspect="1"/>
          </p:cNvSpPr>
          <p:nvPr>
            <p:ph type="sldImg" idx="2"/>
          </p:nvPr>
        </p:nvSpPr>
        <p:spPr>
          <a:xfrm>
            <a:off x="1214438" y="687388"/>
            <a:ext cx="4581525" cy="3435350"/>
          </a:xfrm>
          <a:prstGeom prst="rect">
            <a:avLst/>
          </a:prstGeom>
          <a:noFill/>
          <a:ln w="12700">
            <a:solidFill>
              <a:prstClr val="black"/>
            </a:solidFill>
          </a:ln>
        </p:spPr>
        <p:txBody>
          <a:bodyPr vert="horz" lIns="92400" tIns="46200" rIns="92400" bIns="46200" rtlCol="0" anchor="ctr"/>
          <a:lstStyle/>
          <a:p>
            <a:pPr lvl="0"/>
            <a:endParaRPr lang="en-US" noProof="0"/>
          </a:p>
        </p:txBody>
      </p:sp>
      <p:sp>
        <p:nvSpPr>
          <p:cNvPr id="5" name="Notes Placeholder 4"/>
          <p:cNvSpPr>
            <a:spLocks noGrp="1"/>
          </p:cNvSpPr>
          <p:nvPr>
            <p:ph type="body" sz="quarter" idx="3"/>
          </p:nvPr>
        </p:nvSpPr>
        <p:spPr>
          <a:xfrm>
            <a:off x="701040" y="4350941"/>
            <a:ext cx="5608320" cy="4121944"/>
          </a:xfrm>
          <a:prstGeom prst="rect">
            <a:avLst/>
          </a:prstGeom>
        </p:spPr>
        <p:txBody>
          <a:bodyPr vert="horz" lIns="92400" tIns="46200" rIns="92400" bIns="4620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00291"/>
            <a:ext cx="3037840" cy="457994"/>
          </a:xfrm>
          <a:prstGeom prst="rect">
            <a:avLst/>
          </a:prstGeom>
        </p:spPr>
        <p:txBody>
          <a:bodyPr vert="horz" lIns="92400" tIns="46200" rIns="92400" bIns="4620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700291"/>
            <a:ext cx="3037840" cy="457994"/>
          </a:xfrm>
          <a:prstGeom prst="rect">
            <a:avLst/>
          </a:prstGeom>
        </p:spPr>
        <p:txBody>
          <a:bodyPr vert="horz" wrap="square" lIns="92400" tIns="46200" rIns="92400" bIns="46200" numCol="1" anchor="b" anchorCtr="0" compatLnSpc="1">
            <a:prstTxWarp prst="textNoShape">
              <a:avLst/>
            </a:prstTxWarp>
          </a:bodyPr>
          <a:lstStyle>
            <a:lvl1pPr algn="r">
              <a:defRPr sz="1200"/>
            </a:lvl1pPr>
          </a:lstStyle>
          <a:p>
            <a:fld id="{D4C68B90-1066-4016-9788-C1986C2ADAC0}" type="slidenum">
              <a:rPr lang="en-US" altLang="en-US"/>
              <a:pPr/>
              <a:t>‹#›</a:t>
            </a:fld>
            <a:endParaRPr lang="en-US" altLang="en-US"/>
          </a:p>
        </p:txBody>
      </p:sp>
    </p:spTree>
    <p:extLst>
      <p:ext uri="{BB962C8B-B14F-4D97-AF65-F5344CB8AC3E}">
        <p14:creationId xmlns:p14="http://schemas.microsoft.com/office/powerpoint/2010/main" val="3661197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GHEBOND TITL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88591167-D4DB-4B3C-97B7-C474235BE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9398" y="2944427"/>
            <a:ext cx="4003385" cy="969145"/>
          </a:xfrm>
          <a:prstGeom prst="rect">
            <a:avLst/>
          </a:prstGeom>
        </p:spPr>
      </p:pic>
      <p:sp>
        <p:nvSpPr>
          <p:cNvPr id="8" name="Rectangle 7"/>
          <p:cNvSpPr/>
          <p:nvPr userDrawn="1"/>
        </p:nvSpPr>
        <p:spPr>
          <a:xfrm>
            <a:off x="8000376" y="-6136"/>
            <a:ext cx="1022350" cy="27609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9" name="Rectangle 8"/>
          <p:cNvSpPr/>
          <p:nvPr userDrawn="1"/>
        </p:nvSpPr>
        <p:spPr>
          <a:xfrm>
            <a:off x="5713128" y="-6133"/>
            <a:ext cx="1022350" cy="2760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10" name="Rectangle 9"/>
          <p:cNvSpPr/>
          <p:nvPr userDrawn="1"/>
        </p:nvSpPr>
        <p:spPr>
          <a:xfrm>
            <a:off x="6855165" y="-6133"/>
            <a:ext cx="1022350" cy="27609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11" name="Rectangle 10"/>
          <p:cNvSpPr/>
          <p:nvPr userDrawn="1"/>
        </p:nvSpPr>
        <p:spPr>
          <a:xfrm>
            <a:off x="4571091" y="-6134"/>
            <a:ext cx="1022350" cy="276096"/>
          </a:xfrm>
          <a:prstGeom prst="rect">
            <a:avLst/>
          </a:prstGeom>
          <a:solidFill>
            <a:srgbClr val="8AC3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8AC325"/>
              </a:solidFill>
            </a:endParaRPr>
          </a:p>
        </p:txBody>
      </p:sp>
    </p:spTree>
    <p:extLst>
      <p:ext uri="{BB962C8B-B14F-4D97-AF65-F5344CB8AC3E}">
        <p14:creationId xmlns:p14="http://schemas.microsoft.com/office/powerpoint/2010/main" val="268542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Cov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5509903"/>
            <a:ext cx="7772400" cy="328870"/>
          </a:xfrm>
          <a:prstGeom prst="rect">
            <a:avLst/>
          </a:prstGeom>
        </p:spPr>
        <p:txBody>
          <a:bodyPr anchor="t" anchorCtr="0"/>
          <a:lstStyle>
            <a:lvl1pPr marL="0" indent="0">
              <a:buNone/>
              <a:defRPr sz="1650" b="1">
                <a:solidFill>
                  <a:srgbClr val="0072AF"/>
                </a:solidFill>
                <a:latin typeface="+mj-lt"/>
              </a:defRPr>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dirty="0"/>
              <a:t>Subtitle or client name</a:t>
            </a:r>
          </a:p>
        </p:txBody>
      </p:sp>
      <p:sp>
        <p:nvSpPr>
          <p:cNvPr id="4" name="Text Placeholder 2"/>
          <p:cNvSpPr>
            <a:spLocks noGrp="1"/>
          </p:cNvSpPr>
          <p:nvPr>
            <p:ph type="body" idx="10" hasCustomPrompt="1"/>
          </p:nvPr>
        </p:nvSpPr>
        <p:spPr>
          <a:xfrm>
            <a:off x="722313" y="5875014"/>
            <a:ext cx="7772400" cy="271794"/>
          </a:xfrm>
          <a:prstGeom prst="rect">
            <a:avLst/>
          </a:prstGeom>
        </p:spPr>
        <p:txBody>
          <a:bodyPr anchor="t" anchorCtr="0"/>
          <a:lstStyle>
            <a:lvl1pPr marL="0" indent="0">
              <a:buNone/>
              <a:defRPr sz="1400" b="0">
                <a:solidFill>
                  <a:schemeClr val="accent1"/>
                </a:solidFill>
                <a:latin typeface="+mj-lt"/>
              </a:defRPr>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dirty="0"/>
              <a:t>Presenters names, this text may be split into two columns to make room for additional staff </a:t>
            </a:r>
          </a:p>
        </p:txBody>
      </p:sp>
      <p:sp>
        <p:nvSpPr>
          <p:cNvPr id="6" name="Picture Placeholder 5"/>
          <p:cNvSpPr>
            <a:spLocks noGrp="1"/>
          </p:cNvSpPr>
          <p:nvPr>
            <p:ph type="pic" sz="quarter" idx="11" hasCustomPrompt="1"/>
          </p:nvPr>
        </p:nvSpPr>
        <p:spPr>
          <a:xfrm>
            <a:off x="0" y="0"/>
            <a:ext cx="9143999" cy="4432300"/>
          </a:xfrm>
          <a:prstGeom prst="rect">
            <a:avLst/>
          </a:prstGeom>
        </p:spPr>
        <p:txBody>
          <a:bodyPr/>
          <a:lstStyle>
            <a:lvl1pPr marL="257168" indent="-257168">
              <a:buClr>
                <a:schemeClr val="tx1"/>
              </a:buClr>
              <a:buFont typeface="Arial" panose="020B0604020202020204" pitchFamily="34" charset="0"/>
              <a:buChar char="•"/>
              <a:defRPr>
                <a:solidFill>
                  <a:schemeClr val="accent6"/>
                </a:solidFill>
                <a:latin typeface="+mn-lt"/>
              </a:defRPr>
            </a:lvl1pPr>
          </a:lstStyle>
          <a:p>
            <a:r>
              <a:rPr lang="en-US" dirty="0"/>
              <a:t>Click icon to add picture. If photo resizes, use crop tool to fill slide width with image.  If image is too square, use a background photo to fill space, and place main image on top, or use two images with one taking up ⅔ of space, and one ⅓. If all else fails, ask Marketing </a:t>
            </a:r>
            <a:r>
              <a:rPr lang="en-US" dirty="0" err="1"/>
              <a:t>Dept</a:t>
            </a:r>
            <a:r>
              <a:rPr lang="en-US" dirty="0"/>
              <a:t> for help!</a:t>
            </a:r>
          </a:p>
        </p:txBody>
      </p:sp>
      <p:sp>
        <p:nvSpPr>
          <p:cNvPr id="10" name="Title 1"/>
          <p:cNvSpPr>
            <a:spLocks noGrp="1"/>
          </p:cNvSpPr>
          <p:nvPr>
            <p:ph type="title"/>
          </p:nvPr>
        </p:nvSpPr>
        <p:spPr>
          <a:xfrm>
            <a:off x="722313" y="4851133"/>
            <a:ext cx="7772400" cy="678091"/>
          </a:xfrm>
          <a:prstGeom prst="rect">
            <a:avLst/>
          </a:prstGeom>
        </p:spPr>
        <p:txBody>
          <a:bodyPr anchor="t">
            <a:normAutofit/>
          </a:bodyPr>
          <a:lstStyle>
            <a:lvl1pPr algn="l">
              <a:defRPr sz="3200" b="1" i="0" cap="all" baseline="0">
                <a:solidFill>
                  <a:schemeClr val="accent2"/>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771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287F14F-2F96-4F40-A560-BCF940DD1311}"/>
              </a:ext>
            </a:extLst>
          </p:cNvPr>
          <p:cNvSpPr>
            <a:spLocks noGrp="1"/>
          </p:cNvSpPr>
          <p:nvPr>
            <p:ph idx="1" hasCustomPrompt="1"/>
          </p:nvPr>
        </p:nvSpPr>
        <p:spPr>
          <a:xfrm>
            <a:off x="346075" y="1145405"/>
            <a:ext cx="8229600" cy="5114309"/>
          </a:xfrm>
          <a:prstGeom prst="rect">
            <a:avLst/>
          </a:prstGeom>
        </p:spPr>
        <p:txBody>
          <a:bodyPr/>
          <a:lstStyle>
            <a:lvl1pPr marL="257168" indent="-257168">
              <a:buClr>
                <a:schemeClr val="tx1"/>
              </a:buClr>
              <a:buFont typeface="Arial" panose="020B0604020202020204" pitchFamily="34" charset="0"/>
              <a:buChar char="•"/>
              <a:defRPr sz="2800" b="1">
                <a:solidFill>
                  <a:schemeClr val="accent2"/>
                </a:solidFill>
                <a:latin typeface="+mn-lt"/>
              </a:defRPr>
            </a:lvl1pPr>
            <a:lvl2pPr marL="557199" indent="-296459">
              <a:buClr>
                <a:schemeClr val="tx1"/>
              </a:buClr>
              <a:buSzPct val="100000"/>
              <a:buFont typeface="Myriad Pro" panose="020B0503030403020204" pitchFamily="34" charset="0"/>
              <a:buChar char="–"/>
              <a:defRPr sz="2000">
                <a:solidFill>
                  <a:srgbClr val="666666"/>
                </a:solidFill>
                <a:latin typeface="+mn-lt"/>
              </a:defRPr>
            </a:lvl2pPr>
            <a:lvl3pPr marL="857228" indent="-171446">
              <a:buClr>
                <a:schemeClr val="tx1"/>
              </a:buClr>
              <a:buSzPct val="50000"/>
              <a:buFont typeface="Myriad Pro" panose="020B0503030403020204" pitchFamily="34" charset="0"/>
              <a:buChar char="–"/>
              <a:defRPr sz="2000">
                <a:solidFill>
                  <a:srgbClr val="666666"/>
                </a:solidFill>
                <a:latin typeface="+mn-lt"/>
              </a:defRPr>
            </a:lvl3pPr>
            <a:lvl4pPr marL="1200120" indent="-171446">
              <a:buClr>
                <a:schemeClr val="tx1"/>
              </a:buClr>
              <a:buSzPct val="100000"/>
              <a:buFont typeface="Myriad Pro" panose="020B0503030403020204" pitchFamily="34" charset="0"/>
              <a:buChar char="–"/>
              <a:defRPr>
                <a:solidFill>
                  <a:srgbClr val="666666"/>
                </a:solidFill>
                <a:latin typeface="+mn-lt"/>
              </a:defRPr>
            </a:lvl4pPr>
            <a:lvl5pPr marL="1543012" indent="-171446">
              <a:buClr>
                <a:schemeClr val="tx1"/>
              </a:buClr>
              <a:buFont typeface="Myriad Pro" panose="020B0503030403020204" pitchFamily="34" charset="0"/>
              <a:buChar char="–"/>
              <a:defRPr>
                <a:solidFill>
                  <a:srgbClr val="666666"/>
                </a:solidFill>
                <a:latin typeface="+mn-lt"/>
              </a:defRPr>
            </a:lvl5pPr>
          </a:lstStyle>
          <a:p>
            <a:pPr lvl="0"/>
            <a:r>
              <a:rPr lang="en-US" dirty="0"/>
              <a:t>Edit Master text styles - if too much orange on slide, change to dark grey or blue using theme colors</a:t>
            </a:r>
          </a:p>
          <a:p>
            <a:pPr lvl="1"/>
            <a:r>
              <a:rPr lang="en-US" dirty="0"/>
              <a:t>Second level</a:t>
            </a:r>
          </a:p>
          <a:p>
            <a:pPr lvl="2"/>
            <a:r>
              <a:rPr lang="en-US" dirty="0"/>
              <a:t>Third level</a:t>
            </a:r>
          </a:p>
        </p:txBody>
      </p:sp>
      <p:sp>
        <p:nvSpPr>
          <p:cNvPr id="5" name="Title 1">
            <a:extLst>
              <a:ext uri="{FF2B5EF4-FFF2-40B4-BE49-F238E27FC236}">
                <a16:creationId xmlns:a16="http://schemas.microsoft.com/office/drawing/2014/main" id="{73303816-5A6E-4C32-8D6B-5CEB2F537EE4}"/>
              </a:ext>
            </a:extLst>
          </p:cNvPr>
          <p:cNvSpPr>
            <a:spLocks noGrp="1"/>
          </p:cNvSpPr>
          <p:nvPr>
            <p:ph type="title"/>
          </p:nvPr>
        </p:nvSpPr>
        <p:spPr>
          <a:xfrm>
            <a:off x="346072" y="243043"/>
            <a:ext cx="8797928" cy="736599"/>
          </a:xfrm>
          <a:prstGeom prst="rect">
            <a:avLst/>
          </a:prstGeom>
        </p:spPr>
        <p:txBody>
          <a:bodyPr>
            <a:normAutofit/>
          </a:bodyPr>
          <a:lstStyle>
            <a:lvl1pPr algn="l">
              <a:defRPr sz="2800" b="1" cap="all">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69550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303816-5A6E-4C32-8D6B-5CEB2F537EE4}"/>
              </a:ext>
            </a:extLst>
          </p:cNvPr>
          <p:cNvSpPr>
            <a:spLocks noGrp="1"/>
          </p:cNvSpPr>
          <p:nvPr>
            <p:ph type="title"/>
          </p:nvPr>
        </p:nvSpPr>
        <p:spPr>
          <a:xfrm>
            <a:off x="346075" y="223793"/>
            <a:ext cx="8797928" cy="736599"/>
          </a:xfrm>
          <a:prstGeom prst="rect">
            <a:avLst/>
          </a:prstGeom>
        </p:spPr>
        <p:txBody>
          <a:bodyPr>
            <a:normAutofit/>
          </a:bodyPr>
          <a:lstStyle>
            <a:lvl1pPr algn="l">
              <a:defRPr sz="2800" b="1" cap="all">
                <a:solidFill>
                  <a:schemeClr val="tx1"/>
                </a:solidFill>
                <a:latin typeface="+mj-lt"/>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2287F14F-2F96-4F40-A560-BCF940DD1311}"/>
              </a:ext>
            </a:extLst>
          </p:cNvPr>
          <p:cNvSpPr>
            <a:spLocks noGrp="1"/>
          </p:cNvSpPr>
          <p:nvPr>
            <p:ph idx="1"/>
          </p:nvPr>
        </p:nvSpPr>
        <p:spPr>
          <a:xfrm>
            <a:off x="346075" y="1145407"/>
            <a:ext cx="4108203" cy="5095058"/>
          </a:xfrm>
          <a:prstGeom prst="rect">
            <a:avLst/>
          </a:prstGeom>
        </p:spPr>
        <p:txBody>
          <a:bodyPr/>
          <a:lstStyle>
            <a:lvl1pPr marL="257168" indent="-257168">
              <a:buClr>
                <a:schemeClr val="tx1"/>
              </a:buClr>
              <a:buFont typeface="Arial" panose="020B0604020202020204" pitchFamily="34" charset="0"/>
              <a:buChar char="•"/>
              <a:defRPr sz="2800" b="1">
                <a:solidFill>
                  <a:schemeClr val="accent2"/>
                </a:solidFill>
                <a:latin typeface="+mn-lt"/>
              </a:defRPr>
            </a:lvl1pPr>
            <a:lvl2pPr marL="557199" indent="-296459">
              <a:buClr>
                <a:schemeClr val="tx1"/>
              </a:buClr>
              <a:buSzPct val="50000"/>
              <a:buFont typeface="Myriad Pro" panose="020B0503030403020204" pitchFamily="34" charset="0"/>
              <a:buChar char="–"/>
              <a:defRPr sz="2000">
                <a:solidFill>
                  <a:srgbClr val="666666"/>
                </a:solidFill>
                <a:latin typeface="+mn-lt"/>
              </a:defRPr>
            </a:lvl2pPr>
            <a:lvl3pPr marL="857228" indent="-171446">
              <a:buClr>
                <a:schemeClr val="tx1"/>
              </a:buClr>
              <a:buFont typeface="Myriad Pro" panose="020B0503030403020204" pitchFamily="34" charset="0"/>
              <a:buChar char="–"/>
              <a:defRPr sz="2000">
                <a:solidFill>
                  <a:srgbClr val="666666"/>
                </a:solidFill>
                <a:latin typeface="+mn-lt"/>
              </a:defRPr>
            </a:lvl3pPr>
            <a:lvl4pPr marL="1200120" indent="-171446">
              <a:buClr>
                <a:schemeClr val="tx1"/>
              </a:buClr>
              <a:buSzPct val="50000"/>
              <a:buFont typeface="Myriad Pro" panose="020B0503030403020204" pitchFamily="34" charset="0"/>
              <a:buChar char="–"/>
              <a:defRPr sz="2000">
                <a:solidFill>
                  <a:srgbClr val="666666"/>
                </a:solidFill>
                <a:latin typeface="+mn-lt"/>
              </a:defRPr>
            </a:lvl4pPr>
            <a:lvl5pPr marL="1543012" indent="-171446">
              <a:buClr>
                <a:schemeClr val="tx1"/>
              </a:buClr>
              <a:buFont typeface="Myriad Pro" panose="020B0503030403020204" pitchFamily="34" charset="0"/>
              <a:buChar char="–"/>
              <a:defRPr sz="2000">
                <a:solidFill>
                  <a:srgbClr val="666666"/>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2287F14F-2F96-4F40-A560-BCF940DD1311}"/>
              </a:ext>
            </a:extLst>
          </p:cNvPr>
          <p:cNvSpPr>
            <a:spLocks noGrp="1"/>
          </p:cNvSpPr>
          <p:nvPr>
            <p:ph idx="10"/>
          </p:nvPr>
        </p:nvSpPr>
        <p:spPr>
          <a:xfrm>
            <a:off x="4706970" y="1145407"/>
            <a:ext cx="4115687" cy="5095057"/>
          </a:xfrm>
          <a:prstGeom prst="rect">
            <a:avLst/>
          </a:prstGeom>
          <a:ln w="28575">
            <a:solidFill>
              <a:schemeClr val="accent6"/>
            </a:solidFill>
          </a:ln>
        </p:spPr>
        <p:txBody>
          <a:bodyPr/>
          <a:lstStyle>
            <a:lvl1pPr marL="257168" indent="-257168">
              <a:buClr>
                <a:schemeClr val="tx1"/>
              </a:buClr>
              <a:buFont typeface="Arial" panose="020B0604020202020204" pitchFamily="34" charset="0"/>
              <a:buChar char="•"/>
              <a:defRPr sz="2800" b="1">
                <a:solidFill>
                  <a:schemeClr val="accent2"/>
                </a:solidFill>
                <a:latin typeface="+mn-lt"/>
              </a:defRPr>
            </a:lvl1pPr>
            <a:lvl2pPr marL="557199" indent="-296459">
              <a:buClr>
                <a:schemeClr val="tx1"/>
              </a:buClr>
              <a:buSzPct val="50000"/>
              <a:buFont typeface="Myriad Pro" panose="020B0503030403020204" pitchFamily="34" charset="0"/>
              <a:buChar char="–"/>
              <a:defRPr sz="2000">
                <a:solidFill>
                  <a:srgbClr val="666666"/>
                </a:solidFill>
                <a:latin typeface="+mn-lt"/>
              </a:defRPr>
            </a:lvl2pPr>
            <a:lvl3pPr marL="857228" indent="-171446">
              <a:buClr>
                <a:schemeClr val="tx1"/>
              </a:buClr>
              <a:buFont typeface="Myriad Pro" panose="020B0503030403020204" pitchFamily="34" charset="0"/>
              <a:buChar char="–"/>
              <a:defRPr sz="2000">
                <a:solidFill>
                  <a:srgbClr val="666666"/>
                </a:solidFill>
                <a:latin typeface="+mn-lt"/>
              </a:defRPr>
            </a:lvl3pPr>
            <a:lvl4pPr marL="1200120" indent="-171446">
              <a:buClr>
                <a:schemeClr val="tx1"/>
              </a:buClr>
              <a:buSzPct val="50000"/>
              <a:buFont typeface="Myriad Pro" panose="020B0503030403020204" pitchFamily="34" charset="0"/>
              <a:buChar char="–"/>
              <a:defRPr sz="2000">
                <a:solidFill>
                  <a:srgbClr val="666666"/>
                </a:solidFill>
                <a:latin typeface="+mn-lt"/>
              </a:defRPr>
            </a:lvl4pPr>
            <a:lvl5pPr marL="1543012" indent="-171446">
              <a:buClr>
                <a:schemeClr val="tx1"/>
              </a:buClr>
              <a:buFont typeface="Myriad Pro" panose="020B0503030403020204" pitchFamily="34" charset="0"/>
              <a:buChar char="–"/>
              <a:defRPr sz="2000">
                <a:solidFill>
                  <a:srgbClr val="666666"/>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773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163A-4383-4384-BA5E-72090CF63F06}"/>
              </a:ext>
            </a:extLst>
          </p:cNvPr>
          <p:cNvSpPr>
            <a:spLocks noGrp="1"/>
          </p:cNvSpPr>
          <p:nvPr>
            <p:ph type="title"/>
          </p:nvPr>
        </p:nvSpPr>
        <p:spPr>
          <a:xfrm>
            <a:off x="678352" y="4936844"/>
            <a:ext cx="8025731" cy="591464"/>
          </a:xfrm>
        </p:spPr>
        <p:txBody>
          <a:bodyPr>
            <a:normAutofit/>
          </a:bodyPr>
          <a:lstStyle>
            <a:lvl1pPr algn="ctr" rtl="0" eaLnBrk="1" fontAlgn="base" hangingPunct="1">
              <a:spcBef>
                <a:spcPct val="0"/>
              </a:spcBef>
              <a:spcAft>
                <a:spcPct val="0"/>
              </a:spcAft>
              <a:defRPr lang="en-US" sz="3200" b="1" i="0" cap="all" baseline="0" dirty="0">
                <a:solidFill>
                  <a:srgbClr val="0A5D8E"/>
                </a:solidFill>
                <a:latin typeface="+mj-lt"/>
                <a:ea typeface="+mj-ea"/>
                <a:cs typeface="+mj-cs"/>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8765A9F-A2E0-4173-8C11-1DA864747866}"/>
              </a:ext>
            </a:extLst>
          </p:cNvPr>
          <p:cNvSpPr>
            <a:spLocks noGrp="1"/>
          </p:cNvSpPr>
          <p:nvPr>
            <p:ph type="pic" sz="quarter" idx="10" hasCustomPrompt="1"/>
          </p:nvPr>
        </p:nvSpPr>
        <p:spPr>
          <a:xfrm>
            <a:off x="0" y="0"/>
            <a:ext cx="9144000" cy="4466121"/>
          </a:xfrm>
          <a:prstGeom prst="rect">
            <a:avLst/>
          </a:prstGeom>
        </p:spPr>
        <p:txBody>
          <a:bodyPr/>
          <a:lstStyle>
            <a:lvl1pPr>
              <a:defRPr/>
            </a:lvl1pPr>
          </a:lstStyle>
          <a:p>
            <a:r>
              <a:rPr lang="en-US" dirty="0"/>
              <a:t>Insert your picture here , if it resizes, use crop tool to fill slide width with image. If you have any issues, see the Marketing </a:t>
            </a:r>
            <a:r>
              <a:rPr lang="en-US" dirty="0" err="1"/>
              <a:t>Dept</a:t>
            </a:r>
            <a:r>
              <a:rPr lang="en-US" dirty="0"/>
              <a:t>!</a:t>
            </a:r>
          </a:p>
        </p:txBody>
      </p:sp>
      <p:sp>
        <p:nvSpPr>
          <p:cNvPr id="9" name="Text Placeholder 8">
            <a:extLst>
              <a:ext uri="{FF2B5EF4-FFF2-40B4-BE49-F238E27FC236}">
                <a16:creationId xmlns:a16="http://schemas.microsoft.com/office/drawing/2014/main" id="{A516EB94-1797-43C7-8E4B-00DFCCF5D65A}"/>
              </a:ext>
            </a:extLst>
          </p:cNvPr>
          <p:cNvSpPr>
            <a:spLocks noGrp="1"/>
          </p:cNvSpPr>
          <p:nvPr>
            <p:ph type="body" sz="quarter" idx="11"/>
          </p:nvPr>
        </p:nvSpPr>
        <p:spPr>
          <a:xfrm>
            <a:off x="1828800" y="5527675"/>
            <a:ext cx="5808663" cy="533400"/>
          </a:xfrm>
          <a:prstGeom prst="rect">
            <a:avLst/>
          </a:prstGeom>
        </p:spPr>
        <p:txBody>
          <a:bodyPr/>
          <a:lstStyle>
            <a:lvl1pPr marL="0" indent="0" algn="ctr">
              <a:buNone/>
              <a:defRPr>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09213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0850" y="1613919"/>
            <a:ext cx="8248650" cy="27601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Rectangle 10"/>
          <p:cNvSpPr/>
          <p:nvPr/>
        </p:nvSpPr>
        <p:spPr>
          <a:xfrm>
            <a:off x="5726123" y="6638647"/>
            <a:ext cx="18288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12" name="Rectangle 11"/>
          <p:cNvSpPr/>
          <p:nvPr/>
        </p:nvSpPr>
        <p:spPr>
          <a:xfrm>
            <a:off x="2068523" y="6638653"/>
            <a:ext cx="1828800"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14" name="Rectangle 13"/>
          <p:cNvSpPr/>
          <p:nvPr/>
        </p:nvSpPr>
        <p:spPr>
          <a:xfrm>
            <a:off x="3897323" y="6638650"/>
            <a:ext cx="1828800"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15" name="Rectangle 14"/>
          <p:cNvSpPr/>
          <p:nvPr/>
        </p:nvSpPr>
        <p:spPr>
          <a:xfrm>
            <a:off x="239723" y="6638656"/>
            <a:ext cx="1828800" cy="45719"/>
          </a:xfrm>
          <a:prstGeom prst="rect">
            <a:avLst/>
          </a:prstGeom>
          <a:solidFill>
            <a:srgbClr val="8AC3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pic>
        <p:nvPicPr>
          <p:cNvPr id="7" name="Picture 6">
            <a:extLst>
              <a:ext uri="{FF2B5EF4-FFF2-40B4-BE49-F238E27FC236}">
                <a16:creationId xmlns:a16="http://schemas.microsoft.com/office/drawing/2014/main" id="{99FA58CF-2384-49FF-8671-B692C80880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4728" y="6551840"/>
            <a:ext cx="1216906" cy="219345"/>
          </a:xfrm>
          <a:prstGeom prst="rect">
            <a:avLst/>
          </a:prstGeom>
        </p:spPr>
      </p:pic>
    </p:spTree>
  </p:cSld>
  <p:clrMap bg1="lt1" tx1="dk1" bg2="lt2" tx2="dk2" accent1="accent1" accent2="accent2" accent3="accent3" accent4="accent4" accent5="accent5" accent6="accent6" hlink="hlink" folHlink="folHlink"/>
  <p:sldLayoutIdLst>
    <p:sldLayoutId id="2147483807" r:id="rId1"/>
    <p:sldLayoutId id="2147483817" r:id="rId2"/>
    <p:sldLayoutId id="2147483846" r:id="rId3"/>
    <p:sldLayoutId id="2147483847" r:id="rId4"/>
    <p:sldLayoutId id="2147483848" r:id="rId5"/>
  </p:sldLayoutIdLst>
  <p:txStyles>
    <p:titleStyle>
      <a:lvl1pPr algn="ctr" rtl="0" eaLnBrk="1" fontAlgn="base" hangingPunct="1">
        <a:spcBef>
          <a:spcPct val="0"/>
        </a:spcBef>
        <a:spcAft>
          <a:spcPct val="0"/>
        </a:spcAft>
        <a:defRPr sz="2250" b="1">
          <a:solidFill>
            <a:schemeClr val="tx1"/>
          </a:solidFill>
          <a:latin typeface="+mj-lt"/>
          <a:ea typeface="+mj-ea"/>
          <a:cs typeface="+mj-cs"/>
        </a:defRPr>
      </a:lvl1pPr>
      <a:lvl2pPr algn="ctr" rtl="0" eaLnBrk="1" fontAlgn="base" hangingPunct="1">
        <a:spcBef>
          <a:spcPct val="0"/>
        </a:spcBef>
        <a:spcAft>
          <a:spcPct val="0"/>
        </a:spcAft>
        <a:defRPr sz="2250" b="1">
          <a:solidFill>
            <a:schemeClr val="bg2"/>
          </a:solidFill>
          <a:latin typeface="Arial Black" pitchFamily="34" charset="0"/>
        </a:defRPr>
      </a:lvl2pPr>
      <a:lvl3pPr algn="ctr" rtl="0" eaLnBrk="1" fontAlgn="base" hangingPunct="1">
        <a:spcBef>
          <a:spcPct val="0"/>
        </a:spcBef>
        <a:spcAft>
          <a:spcPct val="0"/>
        </a:spcAft>
        <a:defRPr sz="2250" b="1">
          <a:solidFill>
            <a:schemeClr val="bg2"/>
          </a:solidFill>
          <a:latin typeface="Arial Black" pitchFamily="34" charset="0"/>
        </a:defRPr>
      </a:lvl3pPr>
      <a:lvl4pPr algn="ctr" rtl="0" eaLnBrk="1" fontAlgn="base" hangingPunct="1">
        <a:spcBef>
          <a:spcPct val="0"/>
        </a:spcBef>
        <a:spcAft>
          <a:spcPct val="0"/>
        </a:spcAft>
        <a:defRPr sz="2250" b="1">
          <a:solidFill>
            <a:schemeClr val="bg2"/>
          </a:solidFill>
          <a:latin typeface="Arial Black" pitchFamily="34" charset="0"/>
        </a:defRPr>
      </a:lvl4pPr>
      <a:lvl5pPr algn="ctr" rtl="0" eaLnBrk="1" fontAlgn="base" hangingPunct="1">
        <a:spcBef>
          <a:spcPct val="0"/>
        </a:spcBef>
        <a:spcAft>
          <a:spcPct val="0"/>
        </a:spcAft>
        <a:defRPr sz="2250" b="1">
          <a:solidFill>
            <a:schemeClr val="bg2"/>
          </a:solidFill>
          <a:latin typeface="Arial Black" pitchFamily="34" charset="0"/>
        </a:defRPr>
      </a:lvl5pPr>
      <a:lvl6pPr marL="342892" algn="l" rtl="0" eaLnBrk="1" fontAlgn="base" hangingPunct="1">
        <a:spcBef>
          <a:spcPct val="0"/>
        </a:spcBef>
        <a:spcAft>
          <a:spcPct val="0"/>
        </a:spcAft>
        <a:defRPr sz="2250" b="1">
          <a:solidFill>
            <a:schemeClr val="tx2"/>
          </a:solidFill>
          <a:latin typeface="Verdana" pitchFamily="34" charset="0"/>
        </a:defRPr>
      </a:lvl6pPr>
      <a:lvl7pPr marL="685783" algn="l" rtl="0" eaLnBrk="1" fontAlgn="base" hangingPunct="1">
        <a:spcBef>
          <a:spcPct val="0"/>
        </a:spcBef>
        <a:spcAft>
          <a:spcPct val="0"/>
        </a:spcAft>
        <a:defRPr sz="2250" b="1">
          <a:solidFill>
            <a:schemeClr val="tx2"/>
          </a:solidFill>
          <a:latin typeface="Verdana" pitchFamily="34" charset="0"/>
        </a:defRPr>
      </a:lvl7pPr>
      <a:lvl8pPr marL="1028675" algn="l" rtl="0" eaLnBrk="1" fontAlgn="base" hangingPunct="1">
        <a:spcBef>
          <a:spcPct val="0"/>
        </a:spcBef>
        <a:spcAft>
          <a:spcPct val="0"/>
        </a:spcAft>
        <a:defRPr sz="2250" b="1">
          <a:solidFill>
            <a:schemeClr val="tx2"/>
          </a:solidFill>
          <a:latin typeface="Verdana" pitchFamily="34" charset="0"/>
        </a:defRPr>
      </a:lvl8pPr>
      <a:lvl9pPr marL="1371566" algn="l" rtl="0" eaLnBrk="1" fontAlgn="base" hangingPunct="1">
        <a:spcBef>
          <a:spcPct val="0"/>
        </a:spcBef>
        <a:spcAft>
          <a:spcPct val="0"/>
        </a:spcAft>
        <a:defRPr sz="2250" b="1">
          <a:solidFill>
            <a:schemeClr val="tx2"/>
          </a:solidFill>
          <a:latin typeface="Verdana" pitchFamily="34" charset="0"/>
        </a:defRPr>
      </a:lvl9pPr>
    </p:titleStyle>
    <p:bodyStyle>
      <a:lvl1pPr marL="257168" indent="-257168" algn="l" rtl="0" eaLnBrk="1" fontAlgn="base" hangingPunct="1">
        <a:spcBef>
          <a:spcPct val="0"/>
        </a:spcBef>
        <a:spcAft>
          <a:spcPct val="0"/>
        </a:spcAft>
        <a:buClr>
          <a:srgbClr val="000000"/>
        </a:buClr>
        <a:buFont typeface="Arial" panose="020B0604020202020204" pitchFamily="34" charset="0"/>
        <a:buChar char="■"/>
        <a:defRPr sz="1875" b="1">
          <a:solidFill>
            <a:srgbClr val="00659F"/>
          </a:solidFill>
          <a:latin typeface="Arial" pitchFamily="34" charset="0"/>
          <a:ea typeface="+mn-ea"/>
          <a:cs typeface="Arial" pitchFamily="34" charset="0"/>
        </a:defRPr>
      </a:lvl1pPr>
      <a:lvl2pPr marL="557199" indent="-296459" algn="l" rtl="0" eaLnBrk="1" fontAlgn="base" hangingPunct="1">
        <a:spcBef>
          <a:spcPct val="0"/>
        </a:spcBef>
        <a:spcAft>
          <a:spcPct val="0"/>
        </a:spcAft>
        <a:buFont typeface="Arial" panose="020B0604020202020204" pitchFamily="34" charset="0"/>
        <a:buChar char="–"/>
        <a:defRPr sz="1500">
          <a:solidFill>
            <a:schemeClr val="accent1"/>
          </a:solidFill>
          <a:latin typeface="Arial" pitchFamily="34" charset="0"/>
          <a:cs typeface="Arial" pitchFamily="34" charset="0"/>
        </a:defRPr>
      </a:lvl2pPr>
      <a:lvl3pPr marL="857228" indent="-171446" algn="l" rtl="0" eaLnBrk="1" fontAlgn="base" hangingPunct="1">
        <a:spcBef>
          <a:spcPct val="0"/>
        </a:spcBef>
        <a:spcAft>
          <a:spcPct val="0"/>
        </a:spcAft>
        <a:buClr>
          <a:schemeClr val="tx2"/>
        </a:buClr>
        <a:buFont typeface="Arial" panose="020B0604020202020204" pitchFamily="34" charset="0"/>
        <a:buChar char="»"/>
        <a:defRPr sz="1500">
          <a:solidFill>
            <a:schemeClr val="accent1"/>
          </a:solidFill>
          <a:latin typeface="Arial" pitchFamily="34" charset="0"/>
          <a:cs typeface="Arial" pitchFamily="34" charset="0"/>
        </a:defRPr>
      </a:lvl3pPr>
      <a:lvl4pPr marL="1200120" indent="-171446" algn="l" rtl="0" eaLnBrk="1" fontAlgn="base" hangingPunct="1">
        <a:spcBef>
          <a:spcPct val="0"/>
        </a:spcBef>
        <a:spcAft>
          <a:spcPct val="0"/>
        </a:spcAft>
        <a:buClr>
          <a:schemeClr val="tx2"/>
        </a:buClr>
        <a:buChar char="–"/>
        <a:defRPr sz="1500">
          <a:solidFill>
            <a:schemeClr val="accent1"/>
          </a:solidFill>
          <a:latin typeface="Arial" pitchFamily="34" charset="0"/>
          <a:cs typeface="Arial" pitchFamily="34" charset="0"/>
        </a:defRPr>
      </a:lvl4pPr>
      <a:lvl5pPr marL="1543012" indent="-171446" algn="l" rtl="0" eaLnBrk="1" fontAlgn="base" hangingPunct="1">
        <a:spcBef>
          <a:spcPct val="0"/>
        </a:spcBef>
        <a:spcAft>
          <a:spcPct val="0"/>
        </a:spcAft>
        <a:buClr>
          <a:schemeClr val="tx2"/>
        </a:buClr>
        <a:buChar char="»"/>
        <a:defRPr sz="1500">
          <a:solidFill>
            <a:schemeClr val="accent1"/>
          </a:solidFill>
          <a:latin typeface="Arial" pitchFamily="34" charset="0"/>
          <a:cs typeface="Arial" pitchFamily="34" charset="0"/>
        </a:defRPr>
      </a:lvl5pPr>
      <a:lvl6pPr marL="1885903" indent="-171446" algn="l" rtl="0" eaLnBrk="1" fontAlgn="base" hangingPunct="1">
        <a:spcBef>
          <a:spcPct val="20000"/>
        </a:spcBef>
        <a:spcAft>
          <a:spcPct val="0"/>
        </a:spcAft>
        <a:buClr>
          <a:schemeClr val="tx2"/>
        </a:buClr>
        <a:buChar char="»"/>
        <a:defRPr>
          <a:solidFill>
            <a:schemeClr val="tx2"/>
          </a:solidFill>
          <a:latin typeface="+mn-lt"/>
        </a:defRPr>
      </a:lvl6pPr>
      <a:lvl7pPr marL="2228795" indent="-171446" algn="l" rtl="0" eaLnBrk="1" fontAlgn="base" hangingPunct="1">
        <a:spcBef>
          <a:spcPct val="20000"/>
        </a:spcBef>
        <a:spcAft>
          <a:spcPct val="0"/>
        </a:spcAft>
        <a:buClr>
          <a:schemeClr val="tx2"/>
        </a:buClr>
        <a:buChar char="»"/>
        <a:defRPr>
          <a:solidFill>
            <a:schemeClr val="tx2"/>
          </a:solidFill>
          <a:latin typeface="+mn-lt"/>
        </a:defRPr>
      </a:lvl7pPr>
      <a:lvl8pPr marL="2571686" indent="-171446" algn="l" rtl="0" eaLnBrk="1" fontAlgn="base" hangingPunct="1">
        <a:spcBef>
          <a:spcPct val="20000"/>
        </a:spcBef>
        <a:spcAft>
          <a:spcPct val="0"/>
        </a:spcAft>
        <a:buClr>
          <a:schemeClr val="tx2"/>
        </a:buClr>
        <a:buChar char="»"/>
        <a:defRPr>
          <a:solidFill>
            <a:schemeClr val="tx2"/>
          </a:solidFill>
          <a:latin typeface="+mn-lt"/>
        </a:defRPr>
      </a:lvl8pPr>
      <a:lvl9pPr marL="2914577" indent="-171446" algn="l" rtl="0" eaLnBrk="1" fontAlgn="base" hangingPunct="1">
        <a:spcBef>
          <a:spcPct val="20000"/>
        </a:spcBef>
        <a:spcAft>
          <a:spcPct val="0"/>
        </a:spcAft>
        <a:buClr>
          <a:schemeClr val="tx2"/>
        </a:buClr>
        <a:buChar char="»"/>
        <a:defRPr>
          <a:solidFill>
            <a:schemeClr val="tx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722312" y="5601637"/>
            <a:ext cx="3849687" cy="271794"/>
          </a:xfrm>
        </p:spPr>
        <p:txBody>
          <a:bodyPr/>
          <a:lstStyle/>
          <a:p>
            <a:r>
              <a:rPr lang="en-US" dirty="0"/>
              <a:t>Jeffrey Arps, LSP</a:t>
            </a:r>
          </a:p>
        </p:txBody>
      </p:sp>
      <p:sp>
        <p:nvSpPr>
          <p:cNvPr id="5" name="Title 4"/>
          <p:cNvSpPr>
            <a:spLocks noGrp="1"/>
          </p:cNvSpPr>
          <p:nvPr>
            <p:ph type="title"/>
          </p:nvPr>
        </p:nvSpPr>
        <p:spPr>
          <a:xfrm>
            <a:off x="649287" y="4851133"/>
            <a:ext cx="7845426" cy="678091"/>
          </a:xfrm>
        </p:spPr>
        <p:txBody>
          <a:bodyPr>
            <a:normAutofit fontScale="90000"/>
          </a:bodyPr>
          <a:lstStyle/>
          <a:p>
            <a:r>
              <a:rPr lang="en-US" dirty="0"/>
              <a:t>Princeton PFAS update – FALL 2022</a:t>
            </a:r>
          </a:p>
        </p:txBody>
      </p:sp>
      <p:pic>
        <p:nvPicPr>
          <p:cNvPr id="9" name="Picture Placeholder 8" descr="A large red brick tower with grass and trees&#10;&#10;Description automatically generated">
            <a:extLst>
              <a:ext uri="{FF2B5EF4-FFF2-40B4-BE49-F238E27FC236}">
                <a16:creationId xmlns:a16="http://schemas.microsoft.com/office/drawing/2014/main" id="{8CC2439E-857B-4BC3-91FB-AC17524D7F8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528" b="1528"/>
          <a:stretch>
            <a:fillRect/>
          </a:stretch>
        </p:blipFill>
        <p:spPr/>
      </p:pic>
    </p:spTree>
    <p:extLst>
      <p:ext uri="{BB962C8B-B14F-4D97-AF65-F5344CB8AC3E}">
        <p14:creationId xmlns:p14="http://schemas.microsoft.com/office/powerpoint/2010/main" val="195515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979641"/>
            <a:ext cx="8565501" cy="5477720"/>
          </a:xfrm>
        </p:spPr>
        <p:txBody>
          <a:bodyPr/>
          <a:lstStyle/>
          <a:p>
            <a:pPr marL="344488" lvl="1" indent="-344488" defTabSz="344488">
              <a:spcAft>
                <a:spcPts val="0"/>
              </a:spcAft>
              <a:buFontTx/>
              <a:buChar char="-"/>
              <a:tabLst>
                <a:tab pos="344488" algn="l"/>
              </a:tabLst>
            </a:pPr>
            <a:endParaRPr lang="en-US" kern="1200" dirty="0">
              <a:solidFill>
                <a:schemeClr val="tx1"/>
              </a:solidFill>
              <a:latin typeface="Arial" panose="020B0604020202020204" pitchFamily="34" charset="0"/>
              <a:ea typeface="+mn-ea"/>
              <a:cs typeface="+mn-cs"/>
            </a:endParaRPr>
          </a:p>
          <a:p>
            <a:pPr marL="344488" lvl="1" indent="-344488" defTabSz="344488">
              <a:spcAft>
                <a:spcPts val="0"/>
              </a:spcAft>
              <a:buFontTx/>
              <a:buChar char="-"/>
              <a:tabLst>
                <a:tab pos="344488" algn="l"/>
              </a:tabLst>
            </a:pPr>
            <a:endParaRPr lang="en-US" kern="1200" dirty="0">
              <a:solidFill>
                <a:schemeClr val="tx1"/>
              </a:solidFill>
              <a:latin typeface="Arial" panose="020B0604020202020204" pitchFamily="34" charset="0"/>
              <a:ea typeface="+mn-ea"/>
              <a:cs typeface="+mn-cs"/>
            </a:endParaRPr>
          </a:p>
          <a:p>
            <a:pPr marL="342900" lvl="1" indent="-342900" defTabSz="569913">
              <a:spcAft>
                <a:spcPts val="600"/>
              </a:spcAft>
              <a:buFontTx/>
              <a:buChar char="-"/>
            </a:pPr>
            <a:endParaRPr lang="en-US" kern="1200" dirty="0">
              <a:solidFill>
                <a:schemeClr val="tx1"/>
              </a:solidFill>
              <a:latin typeface="Arial" panose="020B0604020202020204" pitchFamily="34" charset="0"/>
              <a:ea typeface="+mn-ea"/>
              <a:cs typeface="+mn-cs"/>
            </a:endParaRPr>
          </a:p>
          <a:p>
            <a:pPr marL="342900" lvl="1" indent="1588" defTabSz="569913">
              <a:spcAft>
                <a:spcPts val="600"/>
              </a:spcAft>
              <a:buFontTx/>
              <a:buChar char="-"/>
            </a:pPr>
            <a:endParaRPr lang="en-US" kern="1200" dirty="0">
              <a:solidFill>
                <a:schemeClr val="tx1"/>
              </a:solidFill>
              <a:latin typeface="Arial" panose="020B0604020202020204" pitchFamily="34" charset="0"/>
              <a:ea typeface="+mn-ea"/>
              <a:cs typeface="+mn-cs"/>
            </a:endParaRPr>
          </a:p>
          <a:p>
            <a:pPr lvl="1">
              <a:spcAft>
                <a:spcPts val="600"/>
              </a:spcAft>
            </a:pPr>
            <a:endParaRPr lang="en-US" b="1"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Phase ii CSA (continued)</a:t>
            </a:r>
          </a:p>
        </p:txBody>
      </p:sp>
      <p:sp>
        <p:nvSpPr>
          <p:cNvPr id="5" name="TextBox 4">
            <a:extLst>
              <a:ext uri="{FF2B5EF4-FFF2-40B4-BE49-F238E27FC236}">
                <a16:creationId xmlns:a16="http://schemas.microsoft.com/office/drawing/2014/main" id="{1B525AE6-7BE6-4D96-3DF5-EE2B4705302D}"/>
              </a:ext>
            </a:extLst>
          </p:cNvPr>
          <p:cNvSpPr txBox="1"/>
          <p:nvPr/>
        </p:nvSpPr>
        <p:spPr>
          <a:xfrm>
            <a:off x="557048" y="979640"/>
            <a:ext cx="8166538" cy="3123932"/>
          </a:xfrm>
          <a:prstGeom prst="rect">
            <a:avLst/>
          </a:prstGeom>
          <a:noFill/>
        </p:spPr>
        <p:txBody>
          <a:bodyPr wrap="square">
            <a:spAutoFit/>
          </a:bodyPr>
          <a:lstStyle/>
          <a:p>
            <a:pPr marL="0" lvl="1" indent="0" defTabSz="344488">
              <a:spcAft>
                <a:spcPts val="600"/>
              </a:spcAft>
              <a:buNone/>
              <a:tabLst>
                <a:tab pos="344488" algn="l"/>
              </a:tabLst>
            </a:pPr>
            <a:r>
              <a:rPr lang="en-US" sz="2400" b="1" kern="1200" dirty="0">
                <a:solidFill>
                  <a:schemeClr val="accent2"/>
                </a:solidFill>
                <a:ea typeface="+mn-ea"/>
              </a:rPr>
              <a:t>Runoff Sampling</a:t>
            </a:r>
          </a:p>
          <a:p>
            <a:pPr marL="344488" lvl="1" indent="-344488" defTabSz="344488">
              <a:spcAft>
                <a:spcPts val="0"/>
              </a:spcAft>
              <a:buFontTx/>
              <a:buChar char="-"/>
              <a:tabLst>
                <a:tab pos="344488" algn="l"/>
              </a:tabLst>
            </a:pPr>
            <a:r>
              <a:rPr lang="en-US" sz="2400" kern="1200" dirty="0">
                <a:solidFill>
                  <a:schemeClr val="tx1"/>
                </a:solidFill>
                <a:latin typeface="Arial" panose="020B0604020202020204" pitchFamily="34" charset="0"/>
                <a:ea typeface="+mn-ea"/>
                <a:cs typeface="+mn-cs"/>
              </a:rPr>
              <a:t>Runoff sampling at 30 Mountain Road: September 2022 results higher than April 2022 but lower than results prior to April 2022</a:t>
            </a:r>
          </a:p>
          <a:p>
            <a:pPr marL="0" lvl="1" indent="0" defTabSz="344488">
              <a:spcAft>
                <a:spcPts val="0"/>
              </a:spcAft>
              <a:buNone/>
              <a:tabLst>
                <a:tab pos="344488" algn="l"/>
              </a:tabLst>
            </a:pPr>
            <a:endParaRPr lang="en-US" sz="2400" kern="1200" dirty="0">
              <a:solidFill>
                <a:schemeClr val="tx1"/>
              </a:solidFill>
              <a:latin typeface="Arial" panose="020B0604020202020204" pitchFamily="34" charset="0"/>
              <a:ea typeface="+mn-ea"/>
              <a:cs typeface="+mn-cs"/>
            </a:endParaRPr>
          </a:p>
          <a:p>
            <a:pPr marL="344488" lvl="1" indent="-344488" defTabSz="344488">
              <a:spcAft>
                <a:spcPts val="0"/>
              </a:spcAft>
              <a:buFontTx/>
              <a:buChar char="-"/>
              <a:tabLst>
                <a:tab pos="344488" algn="l"/>
              </a:tabLst>
            </a:pPr>
            <a:r>
              <a:rPr lang="en-US" sz="2400" kern="1200" dirty="0">
                <a:solidFill>
                  <a:schemeClr val="tx1"/>
                </a:solidFill>
                <a:latin typeface="Arial" panose="020B0604020202020204" pitchFamily="34" charset="0"/>
                <a:ea typeface="+mn-ea"/>
                <a:cs typeface="+mn-cs"/>
              </a:rPr>
              <a:t>Runoff sampling at 41 Prospect Street discontinued after three quarterly rounds without detections (PFAS never detected)</a:t>
            </a:r>
          </a:p>
        </p:txBody>
      </p:sp>
    </p:spTree>
    <p:extLst>
      <p:ext uri="{BB962C8B-B14F-4D97-AF65-F5344CB8AC3E}">
        <p14:creationId xmlns:p14="http://schemas.microsoft.com/office/powerpoint/2010/main" val="357043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EBA34E-1EC6-43E1-B6E5-61F43E6743A1}"/>
              </a:ext>
            </a:extLst>
          </p:cNvPr>
          <p:cNvSpPr>
            <a:spLocks noGrp="1"/>
          </p:cNvSpPr>
          <p:nvPr>
            <p:ph type="title"/>
          </p:nvPr>
        </p:nvSpPr>
        <p:spPr/>
        <p:txBody>
          <a:bodyPr/>
          <a:lstStyle/>
          <a:p>
            <a:r>
              <a:rPr lang="en-US" dirty="0"/>
              <a:t>Project plan</a:t>
            </a:r>
          </a:p>
        </p:txBody>
      </p:sp>
      <p:sp>
        <p:nvSpPr>
          <p:cNvPr id="2" name="Rectangle 1">
            <a:extLst>
              <a:ext uri="{FF2B5EF4-FFF2-40B4-BE49-F238E27FC236}">
                <a16:creationId xmlns:a16="http://schemas.microsoft.com/office/drawing/2014/main" id="{5C347A41-DCC4-490D-A621-802E8890DDB0}"/>
              </a:ext>
            </a:extLst>
          </p:cNvPr>
          <p:cNvSpPr/>
          <p:nvPr/>
        </p:nvSpPr>
        <p:spPr>
          <a:xfrm>
            <a:off x="346072" y="845217"/>
            <a:ext cx="8451856" cy="4231928"/>
          </a:xfrm>
          <a:prstGeom prst="rect">
            <a:avLst/>
          </a:prstGeom>
        </p:spPr>
        <p:txBody>
          <a:bodyPr wrap="square">
            <a:spAutoFit/>
          </a:bodyPr>
          <a:lstStyle/>
          <a:p>
            <a:pPr lvl="1"/>
            <a:endParaRPr lang="en-US" dirty="0"/>
          </a:p>
          <a:p>
            <a:pPr lvl="1" indent="-285750">
              <a:spcAft>
                <a:spcPts val="1800"/>
              </a:spcAft>
              <a:buFont typeface="Arial" panose="020B0604020202020204" pitchFamily="34" charset="0"/>
              <a:buChar char="‒"/>
            </a:pPr>
            <a:r>
              <a:rPr lang="en-US" sz="2400" dirty="0"/>
              <a:t>October 2022 – Semi-annual private well/POET sampling</a:t>
            </a:r>
          </a:p>
          <a:p>
            <a:pPr lvl="1" indent="-285750">
              <a:spcAft>
                <a:spcPts val="1800"/>
              </a:spcAft>
              <a:buFont typeface="Arial" panose="020B0604020202020204" pitchFamily="34" charset="0"/>
              <a:buChar char="‒"/>
            </a:pPr>
            <a:r>
              <a:rPr lang="en-US" sz="2400" dirty="0"/>
              <a:t>Contractor to install single-vessel POETs this fall</a:t>
            </a:r>
          </a:p>
          <a:p>
            <a:pPr lvl="1" indent="-285750">
              <a:spcAft>
                <a:spcPts val="1200"/>
              </a:spcAft>
              <a:buFont typeface="Arial" panose="020B0604020202020204" pitchFamily="34" charset="0"/>
              <a:buChar char="‒"/>
            </a:pPr>
            <a:r>
              <a:rPr lang="en-US" sz="2400" dirty="0"/>
              <a:t>30 Mountain Road – continue to evaluate drainage infrastructure and sources of runoff, and review USEPA soil sampling data</a:t>
            </a:r>
          </a:p>
          <a:p>
            <a:pPr lvl="1" indent="-285750">
              <a:spcAft>
                <a:spcPts val="1200"/>
              </a:spcAft>
              <a:buFont typeface="Arial" panose="020B0604020202020204" pitchFamily="34" charset="0"/>
              <a:buChar char="‒"/>
            </a:pPr>
            <a:r>
              <a:rPr lang="en-US" sz="2400" dirty="0"/>
              <a:t>Next semi-annual status report due in March 2023</a:t>
            </a:r>
          </a:p>
          <a:p>
            <a:pPr lvl="1" indent="-285750">
              <a:spcAft>
                <a:spcPts val="1200"/>
              </a:spcAft>
              <a:buFont typeface="Arial" panose="020B0604020202020204" pitchFamily="34" charset="0"/>
              <a:buChar char="‒"/>
            </a:pPr>
            <a:r>
              <a:rPr lang="en-US" sz="2400" dirty="0"/>
              <a:t>Next PFAS public information session April 2023</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75269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87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850681"/>
            <a:ext cx="8229600" cy="5414093"/>
          </a:xfrm>
        </p:spPr>
        <p:txBody>
          <a:bodyPr/>
          <a:lstStyle/>
          <a:p>
            <a:r>
              <a:rPr lang="en-US" sz="2400" dirty="0"/>
              <a:t>Project Overview </a:t>
            </a:r>
          </a:p>
          <a:p>
            <a:pPr lvl="1"/>
            <a:endParaRPr lang="en-US" sz="1800" dirty="0"/>
          </a:p>
          <a:p>
            <a:pPr lvl="1"/>
            <a:r>
              <a:rPr lang="en-US" sz="1800" kern="1200" dirty="0">
                <a:solidFill>
                  <a:schemeClr val="tx1"/>
                </a:solidFill>
                <a:latin typeface="Arial" panose="020B0604020202020204" pitchFamily="34" charset="0"/>
                <a:ea typeface="+mn-ea"/>
                <a:cs typeface="+mn-cs"/>
              </a:rPr>
              <a:t>PFAS detected in Town Hall Supply Well – September 2019</a:t>
            </a:r>
          </a:p>
          <a:p>
            <a:pPr lvl="1"/>
            <a:endParaRPr lang="en-US" sz="1800" kern="1200" dirty="0">
              <a:solidFill>
                <a:schemeClr val="tx1"/>
              </a:solidFill>
              <a:latin typeface="Arial" panose="020B0604020202020204" pitchFamily="34" charset="0"/>
              <a:ea typeface="+mn-ea"/>
              <a:cs typeface="+mn-cs"/>
            </a:endParaRPr>
          </a:p>
          <a:p>
            <a:pPr lvl="1"/>
            <a:r>
              <a:rPr lang="en-US" sz="1800" kern="1200" dirty="0">
                <a:solidFill>
                  <a:schemeClr val="tx1"/>
                </a:solidFill>
                <a:latin typeface="Arial" panose="020B0604020202020204" pitchFamily="34" charset="0"/>
                <a:ea typeface="+mn-ea"/>
                <a:cs typeface="+mn-cs"/>
              </a:rPr>
              <a:t>Reported to MassDEP November 4, 2019, RTN 2-21072 assigned</a:t>
            </a:r>
          </a:p>
          <a:p>
            <a:pPr lvl="1"/>
            <a:endParaRPr lang="en-US" sz="1800" kern="1200" dirty="0">
              <a:solidFill>
                <a:schemeClr val="tx1"/>
              </a:solidFill>
              <a:latin typeface="Arial" panose="020B0604020202020204" pitchFamily="34" charset="0"/>
              <a:ea typeface="+mn-ea"/>
              <a:cs typeface="+mn-cs"/>
            </a:endParaRPr>
          </a:p>
          <a:p>
            <a:pPr lvl="1"/>
            <a:r>
              <a:rPr lang="en-US" sz="1800" kern="1200" dirty="0">
                <a:solidFill>
                  <a:schemeClr val="tx1"/>
                </a:solidFill>
                <a:latin typeface="Arial" panose="020B0604020202020204" pitchFamily="34" charset="0"/>
                <a:ea typeface="+mn-ea"/>
                <a:cs typeface="+mn-cs"/>
              </a:rPr>
              <a:t>MassDEP drinking water standard based on sum of six PFAS compounds (PFAS6).  These six compounds are:</a:t>
            </a:r>
          </a:p>
          <a:p>
            <a:pPr lvl="1"/>
            <a:r>
              <a:rPr lang="en-US" sz="1800" kern="1200" dirty="0">
                <a:solidFill>
                  <a:schemeClr val="tx1"/>
                </a:solidFill>
                <a:latin typeface="Arial" panose="020B0604020202020204" pitchFamily="34" charset="0"/>
                <a:ea typeface="+mn-ea"/>
                <a:cs typeface="+mn-cs"/>
              </a:rPr>
              <a:t>Perfluorodecanoic acid (PFDA)</a:t>
            </a:r>
          </a:p>
          <a:p>
            <a:pPr lvl="1"/>
            <a:r>
              <a:rPr lang="en-US" sz="1800" kern="1200" dirty="0">
                <a:solidFill>
                  <a:schemeClr val="tx1"/>
                </a:solidFill>
                <a:latin typeface="Arial" panose="020B0604020202020204" pitchFamily="34" charset="0"/>
                <a:ea typeface="+mn-ea"/>
                <a:cs typeface="+mn-cs"/>
              </a:rPr>
              <a:t>Perfluorononanoic acid (PFNA)</a:t>
            </a:r>
          </a:p>
          <a:p>
            <a:pPr lvl="1"/>
            <a:r>
              <a:rPr lang="en-US" sz="1800" kern="1200" dirty="0">
                <a:solidFill>
                  <a:schemeClr val="tx1"/>
                </a:solidFill>
                <a:latin typeface="Arial" panose="020B0604020202020204" pitchFamily="34" charset="0"/>
              </a:rPr>
              <a:t>Perfluorooctansulfonic acid (PFOS)</a:t>
            </a:r>
          </a:p>
          <a:p>
            <a:pPr lvl="1"/>
            <a:r>
              <a:rPr lang="en-US" sz="1800" kern="1200" dirty="0">
                <a:solidFill>
                  <a:schemeClr val="tx1"/>
                </a:solidFill>
                <a:latin typeface="Arial" panose="020B0604020202020204" pitchFamily="34" charset="0"/>
              </a:rPr>
              <a:t>Perfluorooctanoic acid (PFOA)</a:t>
            </a:r>
          </a:p>
          <a:p>
            <a:pPr lvl="1"/>
            <a:r>
              <a:rPr lang="en-US" sz="1800" kern="1200" dirty="0">
                <a:solidFill>
                  <a:schemeClr val="tx1"/>
                </a:solidFill>
                <a:latin typeface="Arial" panose="020B0604020202020204" pitchFamily="34" charset="0"/>
                <a:ea typeface="+mn-ea"/>
                <a:cs typeface="+mn-cs"/>
              </a:rPr>
              <a:t>Perfluoroheptanoic acid (PFHpA)</a:t>
            </a:r>
          </a:p>
          <a:p>
            <a:pPr lvl="1"/>
            <a:r>
              <a:rPr lang="en-US" sz="1800" kern="1200" dirty="0">
                <a:solidFill>
                  <a:schemeClr val="tx1"/>
                </a:solidFill>
                <a:latin typeface="Arial" panose="020B0604020202020204" pitchFamily="34" charset="0"/>
                <a:ea typeface="+mn-ea"/>
                <a:cs typeface="+mn-cs"/>
              </a:rPr>
              <a:t>Perfluorohexanesulfonic acid (PFHxS)</a:t>
            </a:r>
          </a:p>
          <a:p>
            <a:pPr lvl="1"/>
            <a:endParaRPr lang="en-US" sz="1800" kern="1200" dirty="0">
              <a:solidFill>
                <a:schemeClr val="tx1"/>
              </a:solidFill>
              <a:latin typeface="Arial" panose="020B0604020202020204" pitchFamily="34" charset="0"/>
              <a:ea typeface="+mn-ea"/>
              <a:cs typeface="+mn-cs"/>
            </a:endParaRPr>
          </a:p>
          <a:p>
            <a:pPr lvl="1"/>
            <a:r>
              <a:rPr lang="en-US" sz="1800" kern="1200" dirty="0">
                <a:solidFill>
                  <a:schemeClr val="tx1"/>
                </a:solidFill>
                <a:latin typeface="Arial" panose="020B0604020202020204" pitchFamily="34" charset="0"/>
                <a:ea typeface="+mn-ea"/>
                <a:cs typeface="+mn-cs"/>
              </a:rPr>
              <a:t>Eight other analytes are reported but are not currently regulated.  Six of these eight have not been detected in any Princeton well samples and all detected compounds are removed by the POET systems   </a:t>
            </a:r>
          </a:p>
          <a:p>
            <a:pPr lvl="1"/>
            <a:endParaRPr lang="en-US" sz="1800"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PFAS Sampling &amp; results</a:t>
            </a:r>
          </a:p>
        </p:txBody>
      </p:sp>
    </p:spTree>
    <p:extLst>
      <p:ext uri="{BB962C8B-B14F-4D97-AF65-F5344CB8AC3E}">
        <p14:creationId xmlns:p14="http://schemas.microsoft.com/office/powerpoint/2010/main" val="248102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243043"/>
            <a:ext cx="8229600" cy="6119916"/>
          </a:xfrm>
        </p:spPr>
        <p:txBody>
          <a:bodyPr/>
          <a:lstStyle/>
          <a:p>
            <a:pPr lvl="1"/>
            <a:endParaRPr lang="en-US" sz="1800" kern="1200" dirty="0">
              <a:solidFill>
                <a:schemeClr val="tx1"/>
              </a:solidFill>
              <a:latin typeface="Arial" panose="020B0604020202020204" pitchFamily="34" charset="0"/>
              <a:ea typeface="+mn-ea"/>
              <a:cs typeface="+mn-cs"/>
            </a:endParaRPr>
          </a:p>
          <a:p>
            <a:pPr lvl="1">
              <a:spcAft>
                <a:spcPts val="600"/>
              </a:spcAft>
            </a:pPr>
            <a:endParaRPr lang="en-US" sz="1800" kern="1200" dirty="0">
              <a:solidFill>
                <a:schemeClr val="tx1"/>
              </a:solidFill>
              <a:latin typeface="Arial" panose="020B0604020202020204" pitchFamily="34" charset="0"/>
              <a:ea typeface="+mn-ea"/>
              <a:cs typeface="+mn-cs"/>
            </a:endParaRPr>
          </a:p>
          <a:p>
            <a:pPr lvl="1">
              <a:spcAft>
                <a:spcPts val="600"/>
              </a:spcAft>
            </a:pPr>
            <a:r>
              <a:rPr lang="en-US" sz="1800" kern="1200" dirty="0">
                <a:solidFill>
                  <a:schemeClr val="tx1"/>
                </a:solidFill>
                <a:latin typeface="Arial" panose="020B0604020202020204" pitchFamily="34" charset="0"/>
                <a:ea typeface="+mn-ea"/>
                <a:cs typeface="+mn-cs"/>
              </a:rPr>
              <a:t>Potable well impacts constitute IRA, “immediate” action needed</a:t>
            </a:r>
          </a:p>
          <a:p>
            <a:pPr lvl="1">
              <a:spcAft>
                <a:spcPts val="600"/>
              </a:spcAft>
            </a:pPr>
            <a:r>
              <a:rPr lang="en-US" sz="1800" kern="1200" dirty="0">
                <a:solidFill>
                  <a:schemeClr val="tx1"/>
                </a:solidFill>
                <a:latin typeface="Arial" panose="020B0604020202020204" pitchFamily="34" charset="0"/>
                <a:ea typeface="+mn-ea"/>
                <a:cs typeface="+mn-cs"/>
              </a:rPr>
              <a:t>Semi-annual sampling of private wells with PFAS6 detections</a:t>
            </a:r>
          </a:p>
          <a:p>
            <a:pPr lvl="1">
              <a:spcAft>
                <a:spcPts val="600"/>
              </a:spcAft>
            </a:pPr>
            <a:r>
              <a:rPr lang="en-US" sz="1800" kern="1200" dirty="0">
                <a:solidFill>
                  <a:schemeClr val="tx1"/>
                </a:solidFill>
                <a:latin typeface="Arial" panose="020B0604020202020204" pitchFamily="34" charset="0"/>
                <a:ea typeface="+mn-ea"/>
                <a:cs typeface="+mn-cs"/>
              </a:rPr>
              <a:t>POETs for properties where PFAS6 &gt;20 ppt</a:t>
            </a:r>
          </a:p>
          <a:p>
            <a:pPr lvl="1">
              <a:spcAft>
                <a:spcPts val="600"/>
              </a:spcAft>
            </a:pPr>
            <a:r>
              <a:rPr lang="en-US" sz="1800" kern="1200" dirty="0">
                <a:solidFill>
                  <a:schemeClr val="tx1"/>
                </a:solidFill>
                <a:latin typeface="Arial" panose="020B0604020202020204" pitchFamily="34" charset="0"/>
                <a:ea typeface="+mn-ea"/>
                <a:cs typeface="+mn-cs"/>
              </a:rPr>
              <a:t>Bottled water to properties where PFAS6 are &lt;20 ppt</a:t>
            </a:r>
          </a:p>
          <a:p>
            <a:pPr lvl="2">
              <a:spcAft>
                <a:spcPts val="0"/>
              </a:spcAft>
            </a:pPr>
            <a:r>
              <a:rPr lang="en-US" sz="1800" kern="1200" dirty="0">
                <a:solidFill>
                  <a:schemeClr val="tx1"/>
                </a:solidFill>
                <a:latin typeface="Arial" panose="020B0604020202020204" pitchFamily="34" charset="0"/>
                <a:ea typeface="+mn-ea"/>
                <a:cs typeface="+mn-cs"/>
              </a:rPr>
              <a:t>Town meeting approved POETs for residences where PFAS6 &lt;20</a:t>
            </a:r>
          </a:p>
          <a:p>
            <a:pPr lvl="2">
              <a:spcAft>
                <a:spcPts val="0"/>
              </a:spcAft>
            </a:pPr>
            <a:r>
              <a:rPr lang="en-US" sz="1800" kern="1200" dirty="0">
                <a:solidFill>
                  <a:schemeClr val="tx1"/>
                </a:solidFill>
                <a:latin typeface="Arial" panose="020B0604020202020204" pitchFamily="34" charset="0"/>
                <a:ea typeface="+mn-ea"/>
                <a:cs typeface="+mn-cs"/>
              </a:rPr>
              <a:t>Residents notified by letter of POET option</a:t>
            </a:r>
          </a:p>
          <a:p>
            <a:pPr lvl="2">
              <a:spcAft>
                <a:spcPts val="0"/>
              </a:spcAft>
            </a:pPr>
            <a:r>
              <a:rPr lang="en-US" sz="1800" kern="1200" dirty="0">
                <a:solidFill>
                  <a:schemeClr val="tx1"/>
                </a:solidFill>
                <a:latin typeface="Arial" panose="020B0604020202020204" pitchFamily="34" charset="0"/>
                <a:ea typeface="+mn-ea"/>
                <a:cs typeface="+mn-cs"/>
              </a:rPr>
              <a:t>Contract awarded on September 14, 2022</a:t>
            </a:r>
          </a:p>
          <a:p>
            <a:pPr lvl="2">
              <a:spcAft>
                <a:spcPts val="0"/>
              </a:spcAft>
            </a:pPr>
            <a:r>
              <a:rPr lang="en-US" sz="1800" kern="1200" dirty="0">
                <a:solidFill>
                  <a:schemeClr val="tx1"/>
                </a:solidFill>
                <a:latin typeface="Arial" panose="020B0604020202020204" pitchFamily="34" charset="0"/>
                <a:ea typeface="+mn-ea"/>
                <a:cs typeface="+mn-cs"/>
              </a:rPr>
              <a:t>Contractor has begun pre-installation site visits</a:t>
            </a:r>
          </a:p>
          <a:p>
            <a:pPr lvl="2">
              <a:spcAft>
                <a:spcPts val="1200"/>
              </a:spcAft>
            </a:pPr>
            <a:r>
              <a:rPr lang="en-US" sz="1800" kern="1200" dirty="0">
                <a:solidFill>
                  <a:schemeClr val="tx1"/>
                </a:solidFill>
                <a:latin typeface="Arial" panose="020B0604020202020204" pitchFamily="34" charset="0"/>
                <a:ea typeface="+mn-ea"/>
                <a:cs typeface="+mn-cs"/>
              </a:rPr>
              <a:t>Installations to begin in October</a:t>
            </a:r>
            <a:endParaRPr lang="en-US" sz="1800" kern="1200" dirty="0">
              <a:solidFill>
                <a:schemeClr val="tx1"/>
              </a:solidFill>
              <a:highlight>
                <a:srgbClr val="FFFF00"/>
              </a:highlight>
              <a:latin typeface="Arial" panose="020B0604020202020204" pitchFamily="34" charset="0"/>
              <a:ea typeface="+mn-ea"/>
              <a:cs typeface="+mn-cs"/>
            </a:endParaRPr>
          </a:p>
          <a:p>
            <a:pPr lvl="1">
              <a:spcAft>
                <a:spcPts val="0"/>
              </a:spcAft>
            </a:pPr>
            <a:r>
              <a:rPr lang="en-US" sz="1800" kern="1200" dirty="0">
                <a:solidFill>
                  <a:schemeClr val="tx1"/>
                </a:solidFill>
                <a:latin typeface="Arial" panose="020B0604020202020204" pitchFamily="34" charset="0"/>
                <a:ea typeface="+mn-ea"/>
                <a:cs typeface="+mn-cs"/>
              </a:rPr>
              <a:t>Semi-annual IRA Status Reports (March and September)</a:t>
            </a:r>
          </a:p>
          <a:p>
            <a:pPr lvl="1">
              <a:spcAft>
                <a:spcPts val="600"/>
              </a:spcAft>
            </a:pPr>
            <a:r>
              <a:rPr lang="en-US" sz="1800" kern="1200" dirty="0">
                <a:solidFill>
                  <a:schemeClr val="tx1"/>
                </a:solidFill>
                <a:latin typeface="Arial" panose="020B0604020202020204" pitchFamily="34" charset="0"/>
                <a:ea typeface="+mn-ea"/>
                <a:cs typeface="+mn-cs"/>
              </a:rPr>
              <a:t>Semi-annual monitoring reports (June and December) </a:t>
            </a:r>
            <a:r>
              <a:rPr lang="en-US" sz="1800" i="1" u="sng" kern="1200" dirty="0">
                <a:solidFill>
                  <a:schemeClr val="tx1"/>
                </a:solidFill>
                <a:latin typeface="Arial" panose="020B0604020202020204" pitchFamily="34" charset="0"/>
                <a:ea typeface="+mn-ea"/>
                <a:cs typeface="+mn-cs"/>
              </a:rPr>
              <a:t>discontinued</a:t>
            </a:r>
          </a:p>
          <a:p>
            <a:pPr lvl="1">
              <a:spcAft>
                <a:spcPts val="600"/>
              </a:spcAft>
            </a:pPr>
            <a:r>
              <a:rPr lang="en-US" sz="1800" kern="1200" dirty="0">
                <a:solidFill>
                  <a:schemeClr val="tx1"/>
                </a:solidFill>
                <a:latin typeface="Arial" panose="020B0604020202020204" pitchFamily="34" charset="0"/>
                <a:ea typeface="+mn-ea"/>
                <a:cs typeface="+mn-cs"/>
              </a:rPr>
              <a:t>POET sampling (PFAS6 &gt;20 ppt):	</a:t>
            </a:r>
          </a:p>
          <a:p>
            <a:pPr lvl="3">
              <a:spcAft>
                <a:spcPts val="600"/>
              </a:spcAft>
            </a:pPr>
            <a:r>
              <a:rPr lang="en-US" sz="1600" kern="1200" dirty="0">
                <a:solidFill>
                  <a:schemeClr val="tx1"/>
                </a:solidFill>
                <a:latin typeface="Arial" panose="020B0604020202020204" pitchFamily="34" charset="0"/>
                <a:ea typeface="+mn-ea"/>
                <a:cs typeface="+mn-cs"/>
              </a:rPr>
              <a:t>Sample effluent within first month</a:t>
            </a:r>
          </a:p>
          <a:p>
            <a:pPr lvl="3">
              <a:spcAft>
                <a:spcPts val="600"/>
              </a:spcAft>
            </a:pPr>
            <a:r>
              <a:rPr lang="en-US" sz="1600" kern="1200" dirty="0">
                <a:solidFill>
                  <a:schemeClr val="tx1"/>
                </a:solidFill>
                <a:latin typeface="Arial" panose="020B0604020202020204" pitchFamily="34" charset="0"/>
                <a:ea typeface="+mn-ea"/>
                <a:cs typeface="+mn-cs"/>
              </a:rPr>
              <a:t>After 1 year, sample mid-fluent and effluent semi-annually</a:t>
            </a:r>
          </a:p>
          <a:p>
            <a:pPr lvl="3">
              <a:spcAft>
                <a:spcPts val="600"/>
              </a:spcAft>
            </a:pPr>
            <a:r>
              <a:rPr lang="en-US" sz="1600" kern="1200" dirty="0">
                <a:solidFill>
                  <a:schemeClr val="tx1"/>
                </a:solidFill>
                <a:latin typeface="Arial" panose="020B0604020202020204" pitchFamily="34" charset="0"/>
                <a:ea typeface="+mn-ea"/>
                <a:cs typeface="+mn-cs"/>
              </a:rPr>
              <a:t>After 2 years, </a:t>
            </a:r>
            <a:r>
              <a:rPr lang="en-US" sz="1600" kern="1200" dirty="0">
                <a:solidFill>
                  <a:schemeClr val="tx1"/>
                </a:solidFill>
                <a:latin typeface="Arial" panose="020B0604020202020204" pitchFamily="34" charset="0"/>
              </a:rPr>
              <a:t>sample mid-fluent and effluent quarterly until GAC changed</a:t>
            </a:r>
          </a:p>
          <a:p>
            <a:pPr lvl="4">
              <a:spcAft>
                <a:spcPts val="600"/>
              </a:spcAft>
            </a:pPr>
            <a:r>
              <a:rPr lang="en-US" sz="1600" kern="1200" dirty="0">
                <a:solidFill>
                  <a:schemeClr val="tx1"/>
                </a:solidFill>
                <a:latin typeface="Arial" panose="020B0604020202020204" pitchFamily="34" charset="0"/>
                <a:ea typeface="+mn-ea"/>
                <a:cs typeface="+mn-cs"/>
              </a:rPr>
              <a:t>22 homes will move to quarterly sampling in October 2022 (underway)</a:t>
            </a:r>
          </a:p>
          <a:p>
            <a:pPr lvl="1"/>
            <a:r>
              <a:rPr lang="en-US" sz="1800" kern="1200" dirty="0">
                <a:solidFill>
                  <a:schemeClr val="tx1"/>
                </a:solidFill>
                <a:latin typeface="Arial" panose="020B0604020202020204" pitchFamily="34" charset="0"/>
                <a:ea typeface="+mn-ea"/>
                <a:cs typeface="+mn-cs"/>
              </a:rPr>
              <a:t>IRA modifications are evaluated for submittal to DEP based on data  </a:t>
            </a:r>
          </a:p>
          <a:p>
            <a:pPr lvl="1"/>
            <a:endParaRPr lang="en-US" sz="1800"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Immediate response action (ira)</a:t>
            </a:r>
          </a:p>
        </p:txBody>
      </p:sp>
    </p:spTree>
    <p:extLst>
      <p:ext uri="{BB962C8B-B14F-4D97-AF65-F5344CB8AC3E}">
        <p14:creationId xmlns:p14="http://schemas.microsoft.com/office/powerpoint/2010/main" val="221757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331076"/>
            <a:ext cx="8451856" cy="6079055"/>
          </a:xfrm>
        </p:spPr>
        <p:txBody>
          <a:bodyPr/>
          <a:lstStyle/>
          <a:p>
            <a:pPr>
              <a:spcAft>
                <a:spcPts val="1200"/>
              </a:spcAft>
            </a:pPr>
            <a:endParaRPr lang="en-US" sz="2400" dirty="0"/>
          </a:p>
          <a:p>
            <a:pPr>
              <a:spcAft>
                <a:spcPts val="1200"/>
              </a:spcAft>
            </a:pPr>
            <a:r>
              <a:rPr lang="en-US" sz="2400" dirty="0"/>
              <a:t>Project Updates</a:t>
            </a:r>
          </a:p>
          <a:p>
            <a:pPr marL="344488" lvl="2" indent="0">
              <a:spcAft>
                <a:spcPts val="1200"/>
              </a:spcAft>
            </a:pPr>
            <a:r>
              <a:rPr lang="en-US" kern="1200" dirty="0">
                <a:solidFill>
                  <a:schemeClr val="tx1"/>
                </a:solidFill>
                <a:latin typeface="Arial" panose="020B0604020202020204" pitchFamily="34" charset="0"/>
                <a:ea typeface="+mn-ea"/>
                <a:cs typeface="+mn-cs"/>
              </a:rPr>
              <a:t>  </a:t>
            </a:r>
            <a:r>
              <a:rPr lang="en-US" sz="2200" kern="1200" dirty="0">
                <a:solidFill>
                  <a:schemeClr val="tx1"/>
                </a:solidFill>
                <a:latin typeface="Arial" panose="020B0604020202020204" pitchFamily="34" charset="0"/>
                <a:ea typeface="+mn-ea"/>
                <a:cs typeface="+mn-cs"/>
              </a:rPr>
              <a:t>Last sampling round completed in April 2022 </a:t>
            </a:r>
          </a:p>
          <a:p>
            <a:pPr lvl="2">
              <a:spcAft>
                <a:spcPts val="1200"/>
              </a:spcAft>
            </a:pPr>
            <a:r>
              <a:rPr lang="en-US" sz="2200" kern="1200" dirty="0">
                <a:solidFill>
                  <a:schemeClr val="tx1"/>
                </a:solidFill>
                <a:latin typeface="Arial" panose="020B0604020202020204" pitchFamily="34" charset="0"/>
                <a:ea typeface="+mn-ea"/>
                <a:cs typeface="+mn-cs"/>
              </a:rPr>
              <a:t>One new home had a detection: 25 Worcester Road (reported at 4.1 ppt), 41 Worcester Road added to monitoring program</a:t>
            </a:r>
          </a:p>
          <a:p>
            <a:pPr marL="569913" lvl="2" indent="-336550">
              <a:spcAft>
                <a:spcPts val="600"/>
              </a:spcAft>
            </a:pPr>
            <a:r>
              <a:rPr lang="en-US" sz="2200" kern="1200" dirty="0">
                <a:solidFill>
                  <a:schemeClr val="tx1"/>
                </a:solidFill>
                <a:latin typeface="Arial" panose="020B0604020202020204" pitchFamily="34" charset="0"/>
              </a:rPr>
              <a:t>October sampling round scheduled, results will be reported in March Status Report</a:t>
            </a:r>
          </a:p>
          <a:p>
            <a:pPr marL="569913" lvl="2" indent="-336550">
              <a:spcAft>
                <a:spcPts val="600"/>
              </a:spcAft>
            </a:pPr>
            <a:r>
              <a:rPr lang="en-US" sz="2200" kern="1200" dirty="0">
                <a:solidFill>
                  <a:schemeClr val="tx1"/>
                </a:solidFill>
                <a:latin typeface="Arial" panose="020B0604020202020204" pitchFamily="34" charset="0"/>
                <a:ea typeface="+mn-ea"/>
                <a:cs typeface="+mn-cs"/>
              </a:rPr>
              <a:t>31 POET systems installed (PFAS6 &gt;20 ppt), one pending</a:t>
            </a:r>
          </a:p>
          <a:p>
            <a:pPr marL="912805" lvl="3" indent="-336550">
              <a:spcAft>
                <a:spcPts val="600"/>
              </a:spcAft>
            </a:pPr>
            <a:r>
              <a:rPr lang="en-US" sz="1700" kern="1200" dirty="0">
                <a:solidFill>
                  <a:schemeClr val="tx1"/>
                </a:solidFill>
                <a:latin typeface="Arial" panose="020B0604020202020204" pitchFamily="34" charset="0"/>
                <a:ea typeface="+mn-ea"/>
                <a:cs typeface="+mn-cs"/>
              </a:rPr>
              <a:t>One breakthrough detected in April 2022 (secondary vessel moved to primary; new GAC installed in secondary vessel)</a:t>
            </a:r>
            <a:endParaRPr lang="en-US" sz="1700" kern="1200" dirty="0">
              <a:solidFill>
                <a:srgbClr val="FF0000"/>
              </a:solidFill>
              <a:latin typeface="Arial" panose="020B0604020202020204" pitchFamily="34" charset="0"/>
              <a:ea typeface="+mn-ea"/>
              <a:cs typeface="+mn-cs"/>
            </a:endParaRPr>
          </a:p>
          <a:p>
            <a:pPr marL="569913" lvl="2" indent="-336550">
              <a:spcAft>
                <a:spcPts val="600"/>
              </a:spcAft>
            </a:pPr>
            <a:r>
              <a:rPr lang="en-US" sz="2200" kern="1200" dirty="0">
                <a:solidFill>
                  <a:schemeClr val="tx1"/>
                </a:solidFill>
                <a:latin typeface="Arial" panose="020B0604020202020204" pitchFamily="34" charset="0"/>
                <a:ea typeface="+mn-ea"/>
                <a:cs typeface="+mn-cs"/>
              </a:rPr>
              <a:t>28 homes around the edges of all radii are ND for PFAS</a:t>
            </a:r>
          </a:p>
          <a:p>
            <a:pPr marL="557784" lvl="2"/>
            <a:endParaRPr lang="en-US" kern="1200" dirty="0">
              <a:solidFill>
                <a:schemeClr val="tx1"/>
              </a:solidFill>
              <a:latin typeface="Arial" panose="020B0604020202020204" pitchFamily="34" charset="0"/>
              <a:ea typeface="+mn-ea"/>
              <a:cs typeface="+mn-cs"/>
            </a:endParaRPr>
          </a:p>
          <a:p>
            <a:pPr lvl="1"/>
            <a:endParaRPr lang="en-US" sz="1800"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PFAS Sampling &amp; results (private WELLS)</a:t>
            </a:r>
          </a:p>
        </p:txBody>
      </p:sp>
    </p:spTree>
    <p:extLst>
      <p:ext uri="{BB962C8B-B14F-4D97-AF65-F5344CB8AC3E}">
        <p14:creationId xmlns:p14="http://schemas.microsoft.com/office/powerpoint/2010/main" val="7564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331076"/>
            <a:ext cx="8451856" cy="6079055"/>
          </a:xfrm>
        </p:spPr>
        <p:txBody>
          <a:bodyPr/>
          <a:lstStyle/>
          <a:p>
            <a:pPr>
              <a:spcAft>
                <a:spcPts val="1200"/>
              </a:spcAft>
            </a:pPr>
            <a:endParaRPr lang="en-US" sz="2400" dirty="0"/>
          </a:p>
          <a:p>
            <a:pPr>
              <a:spcAft>
                <a:spcPts val="1200"/>
              </a:spcAft>
            </a:pPr>
            <a:endParaRPr lang="en-US" sz="2400" dirty="0"/>
          </a:p>
          <a:p>
            <a:pPr>
              <a:spcAft>
                <a:spcPts val="1200"/>
              </a:spcAft>
            </a:pPr>
            <a:r>
              <a:rPr lang="en-US" sz="2400" dirty="0"/>
              <a:t>Project Updates (continued)</a:t>
            </a:r>
          </a:p>
          <a:p>
            <a:pPr marL="569913" lvl="2" indent="-336550">
              <a:spcAft>
                <a:spcPts val="1200"/>
              </a:spcAft>
            </a:pPr>
            <a:endParaRPr lang="en-US" sz="2200" kern="1200" dirty="0">
              <a:solidFill>
                <a:schemeClr val="tx1"/>
              </a:solidFill>
              <a:latin typeface="Arial" panose="020B0604020202020204" pitchFamily="34" charset="0"/>
              <a:ea typeface="+mn-ea"/>
              <a:cs typeface="+mn-cs"/>
            </a:endParaRPr>
          </a:p>
          <a:p>
            <a:pPr marL="569913" lvl="2" indent="-336550">
              <a:spcAft>
                <a:spcPts val="1200"/>
              </a:spcAft>
            </a:pPr>
            <a:r>
              <a:rPr lang="en-US" sz="2200" kern="1200" dirty="0">
                <a:solidFill>
                  <a:schemeClr val="tx1"/>
                </a:solidFill>
                <a:latin typeface="Arial" panose="020B0604020202020204" pitchFamily="34" charset="0"/>
                <a:ea typeface="+mn-ea"/>
                <a:cs typeface="+mn-cs"/>
              </a:rPr>
              <a:t>Town Hall POET system complete and operating as of April 2022</a:t>
            </a:r>
          </a:p>
          <a:p>
            <a:pPr marL="569913" lvl="2" indent="-336550">
              <a:spcAft>
                <a:spcPts val="1200"/>
              </a:spcAft>
            </a:pPr>
            <a:endParaRPr lang="en-US" sz="2200" kern="1200" dirty="0">
              <a:solidFill>
                <a:schemeClr val="tx1"/>
              </a:solidFill>
              <a:latin typeface="Arial" panose="020B0604020202020204" pitchFamily="34" charset="0"/>
              <a:ea typeface="+mn-ea"/>
              <a:cs typeface="+mn-cs"/>
            </a:endParaRPr>
          </a:p>
          <a:p>
            <a:pPr marL="569913" lvl="2" indent="-336550">
              <a:spcAft>
                <a:spcPts val="600"/>
              </a:spcAft>
            </a:pPr>
            <a:r>
              <a:rPr lang="en-US" sz="2200" kern="1200" dirty="0">
                <a:solidFill>
                  <a:schemeClr val="tx1"/>
                </a:solidFill>
                <a:latin typeface="Arial" panose="020B0604020202020204" pitchFamily="34" charset="0"/>
                <a:ea typeface="+mn-ea"/>
                <a:cs typeface="+mn-cs"/>
              </a:rPr>
              <a:t>40 locations provided with bottled water (PFAS6 &lt;20 ppt), residences have the option to add a POET </a:t>
            </a:r>
          </a:p>
          <a:p>
            <a:pPr marL="569913" lvl="2" indent="-336550">
              <a:spcAft>
                <a:spcPts val="600"/>
              </a:spcAft>
            </a:pPr>
            <a:endParaRPr lang="en-US" sz="2200" kern="1200" dirty="0">
              <a:solidFill>
                <a:schemeClr val="tx1"/>
              </a:solidFill>
              <a:latin typeface="Arial" panose="020B0604020202020204" pitchFamily="34" charset="0"/>
              <a:ea typeface="+mn-ea"/>
              <a:cs typeface="+mn-cs"/>
            </a:endParaRPr>
          </a:p>
          <a:p>
            <a:pPr marL="569913" lvl="2" indent="-336550">
              <a:spcAft>
                <a:spcPts val="600"/>
              </a:spcAft>
            </a:pPr>
            <a:endParaRPr lang="en-US" sz="2200" kern="1200" dirty="0">
              <a:solidFill>
                <a:schemeClr val="tx1"/>
              </a:solidFill>
              <a:latin typeface="Arial" panose="020B0604020202020204" pitchFamily="34" charset="0"/>
              <a:ea typeface="+mn-ea"/>
              <a:cs typeface="+mn-cs"/>
            </a:endParaRPr>
          </a:p>
          <a:p>
            <a:pPr marL="557784" lvl="2"/>
            <a:endParaRPr lang="en-US" kern="1200" dirty="0">
              <a:solidFill>
                <a:schemeClr val="tx1"/>
              </a:solidFill>
              <a:latin typeface="Arial" panose="020B0604020202020204" pitchFamily="34" charset="0"/>
              <a:ea typeface="+mn-ea"/>
              <a:cs typeface="+mn-cs"/>
            </a:endParaRPr>
          </a:p>
          <a:p>
            <a:pPr lvl="1"/>
            <a:endParaRPr lang="en-US" sz="1800"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PFAS Sampling &amp; results </a:t>
            </a:r>
          </a:p>
        </p:txBody>
      </p:sp>
    </p:spTree>
    <p:extLst>
      <p:ext uri="{BB962C8B-B14F-4D97-AF65-F5344CB8AC3E}">
        <p14:creationId xmlns:p14="http://schemas.microsoft.com/office/powerpoint/2010/main" val="393043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2" y="149637"/>
            <a:ext cx="8797928" cy="736599"/>
          </a:xfrm>
        </p:spPr>
        <p:txBody>
          <a:bodyPr/>
          <a:lstStyle/>
          <a:p>
            <a:r>
              <a:rPr lang="en-US" dirty="0"/>
              <a:t>august 2022 Radius Map</a:t>
            </a:r>
          </a:p>
        </p:txBody>
      </p:sp>
      <p:pic>
        <p:nvPicPr>
          <p:cNvPr id="11" name="Content Placeholder 10" descr="Map&#10;&#10;Description automatically generated">
            <a:extLst>
              <a:ext uri="{FF2B5EF4-FFF2-40B4-BE49-F238E27FC236}">
                <a16:creationId xmlns:a16="http://schemas.microsoft.com/office/drawing/2014/main" id="{99C8EDA1-8BA5-9A59-BC9F-EA797E61E4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503" y="886236"/>
            <a:ext cx="8204993" cy="5522913"/>
          </a:xfrm>
        </p:spPr>
      </p:pic>
    </p:spTree>
    <p:extLst>
      <p:ext uri="{BB962C8B-B14F-4D97-AF65-F5344CB8AC3E}">
        <p14:creationId xmlns:p14="http://schemas.microsoft.com/office/powerpoint/2010/main" val="95651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Massachusetts Contingency Plan (MCP) </a:t>
            </a:r>
          </a:p>
        </p:txBody>
      </p:sp>
      <p:sp>
        <p:nvSpPr>
          <p:cNvPr id="3" name="Content Placeholder 2"/>
          <p:cNvSpPr>
            <a:spLocks noGrp="1"/>
          </p:cNvSpPr>
          <p:nvPr>
            <p:ph idx="1"/>
          </p:nvPr>
        </p:nvSpPr>
        <p:spPr>
          <a:xfrm>
            <a:off x="388412" y="960392"/>
            <a:ext cx="8367175" cy="5515909"/>
          </a:xfrm>
        </p:spPr>
        <p:txBody>
          <a:bodyPr/>
          <a:lstStyle/>
          <a:p>
            <a:r>
              <a:rPr lang="en-US" sz="2400" dirty="0"/>
              <a:t>The MCP Process </a:t>
            </a:r>
            <a:r>
              <a:rPr lang="en-US" sz="1450" kern="1200" dirty="0">
                <a:solidFill>
                  <a:schemeClr val="tx1"/>
                </a:solidFill>
                <a:latin typeface="Arial" panose="020B0604020202020204" pitchFamily="34" charset="0"/>
                <a:ea typeface="+mn-ea"/>
                <a:cs typeface="+mn-cs"/>
              </a:rPr>
              <a:t>Consists of five “phases,” Phases I through V</a:t>
            </a:r>
          </a:p>
          <a:p>
            <a:pPr lvl="1"/>
            <a:endParaRPr lang="en-US" sz="145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Phase I – (submitted November 9, 2020). Initial Site Assessment and Tier Classification (site is Tier I due to drinking water impacts)</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Phase II – due November 2023.  Define vertical and horizontal extent of PFAS in all media (soil, groundwater, surface water), risk characterization. </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Phase III – due November 2024.  Evaluation of remedial alternatives</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Phase IV - due with Phase III.  Plan</a:t>
            </a:r>
            <a:r>
              <a:rPr lang="en-US" sz="1700" kern="1200" dirty="0">
                <a:solidFill>
                  <a:schemeClr val="tx1"/>
                </a:solidFill>
                <a:latin typeface="Arial" panose="020B0604020202020204" pitchFamily="34" charset="0"/>
              </a:rPr>
              <a:t> to</a:t>
            </a:r>
            <a:r>
              <a:rPr lang="en-US" sz="1700" kern="1200" dirty="0">
                <a:solidFill>
                  <a:schemeClr val="tx1"/>
                </a:solidFill>
                <a:latin typeface="Arial" panose="020B0604020202020204" pitchFamily="34" charset="0"/>
                <a:ea typeface="+mn-ea"/>
                <a:cs typeface="+mn-cs"/>
              </a:rPr>
              <a:t> implement remedy selected in Phase III</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Phase IV Completion/Phase V – due November 2025.  Document remedy completion</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Sites can be closed at any time during this process with permanent or temporary solution</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IRA runs parallel to the “phase” process – no deadlines / IRA Status Reports</a:t>
            </a:r>
          </a:p>
        </p:txBody>
      </p:sp>
    </p:spTree>
    <p:extLst>
      <p:ext uri="{BB962C8B-B14F-4D97-AF65-F5344CB8AC3E}">
        <p14:creationId xmlns:p14="http://schemas.microsoft.com/office/powerpoint/2010/main" val="300218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EBA34E-1EC6-43E1-B6E5-61F43E6743A1}"/>
              </a:ext>
            </a:extLst>
          </p:cNvPr>
          <p:cNvSpPr>
            <a:spLocks noGrp="1"/>
          </p:cNvSpPr>
          <p:nvPr>
            <p:ph type="title"/>
          </p:nvPr>
        </p:nvSpPr>
        <p:spPr/>
        <p:txBody>
          <a:bodyPr>
            <a:normAutofit fontScale="90000"/>
          </a:bodyPr>
          <a:lstStyle/>
          <a:p>
            <a:br>
              <a:rPr lang="en-US" dirty="0"/>
            </a:br>
            <a:r>
              <a:rPr lang="en-US" dirty="0"/>
              <a:t>Phase ii comprehensive site assessment</a:t>
            </a:r>
            <a:br>
              <a:rPr lang="en-US" dirty="0"/>
            </a:br>
            <a:endParaRPr lang="en-US" dirty="0"/>
          </a:p>
        </p:txBody>
      </p:sp>
      <p:sp>
        <p:nvSpPr>
          <p:cNvPr id="2" name="Rectangle 1">
            <a:extLst>
              <a:ext uri="{FF2B5EF4-FFF2-40B4-BE49-F238E27FC236}">
                <a16:creationId xmlns:a16="http://schemas.microsoft.com/office/drawing/2014/main" id="{5C347A41-DCC4-490D-A621-802E8890DDB0}"/>
              </a:ext>
            </a:extLst>
          </p:cNvPr>
          <p:cNvSpPr/>
          <p:nvPr/>
        </p:nvSpPr>
        <p:spPr>
          <a:xfrm>
            <a:off x="346072" y="714193"/>
            <a:ext cx="8353311" cy="8694688"/>
          </a:xfrm>
          <a:prstGeom prst="rect">
            <a:avLst/>
          </a:prstGeom>
        </p:spPr>
        <p:txBody>
          <a:bodyPr wrap="square">
            <a:spAutoFit/>
          </a:bodyPr>
          <a:lstStyle/>
          <a:p>
            <a:pPr lvl="1">
              <a:spcAft>
                <a:spcPts val="600"/>
              </a:spcAft>
            </a:pPr>
            <a:endParaRPr lang="en-US" dirty="0"/>
          </a:p>
          <a:p>
            <a:pPr marL="0" lvl="1">
              <a:spcAft>
                <a:spcPts val="1200"/>
              </a:spcAft>
              <a:buClr>
                <a:schemeClr val="tx1"/>
              </a:buClr>
            </a:pPr>
            <a:r>
              <a:rPr lang="en-US" sz="2000" b="1" dirty="0">
                <a:solidFill>
                  <a:schemeClr val="accent2"/>
                </a:solidFill>
                <a:latin typeface="+mn-lt"/>
                <a:cs typeface="Arial" pitchFamily="34" charset="0"/>
              </a:rPr>
              <a:t>Current and on-going Phase II investigation efforts include:</a:t>
            </a:r>
          </a:p>
          <a:p>
            <a:pPr marL="519113" lvl="1" indent="-285750">
              <a:spcAft>
                <a:spcPts val="600"/>
              </a:spcAft>
              <a:buFont typeface="Arial" panose="020B0604020202020204" pitchFamily="34" charset="0"/>
              <a:buChar char="‒"/>
            </a:pPr>
            <a:r>
              <a:rPr lang="en-US" sz="2000" dirty="0"/>
              <a:t>Semi-annual groundwater monitoring at Town Hall campus </a:t>
            </a:r>
          </a:p>
          <a:p>
            <a:pPr marL="1200150" lvl="2" indent="-285750">
              <a:spcAft>
                <a:spcPts val="1200"/>
              </a:spcAft>
              <a:buFont typeface="Arial" panose="020B0604020202020204" pitchFamily="34" charset="0"/>
              <a:buChar char="‒"/>
            </a:pPr>
            <a:r>
              <a:rPr lang="en-US" sz="2000" dirty="0"/>
              <a:t>Seven groundwater samples collected in </a:t>
            </a:r>
            <a:r>
              <a:rPr lang="en-US" sz="2000" dirty="0">
                <a:solidFill>
                  <a:schemeClr val="tx2"/>
                </a:solidFill>
              </a:rPr>
              <a:t>January</a:t>
            </a:r>
            <a:r>
              <a:rPr lang="en-US" sz="2000" dirty="0"/>
              <a:t> 2022</a:t>
            </a:r>
          </a:p>
          <a:p>
            <a:pPr marL="1657350" lvl="3" indent="-285750">
              <a:spcAft>
                <a:spcPts val="1200"/>
              </a:spcAft>
              <a:buFont typeface="Arial" panose="020B0604020202020204" pitchFamily="34" charset="0"/>
              <a:buChar char="‒"/>
            </a:pPr>
            <a:r>
              <a:rPr lang="en-US" sz="2000" dirty="0"/>
              <a:t>MW-102 could not be sampled due to snow</a:t>
            </a:r>
          </a:p>
          <a:p>
            <a:pPr marL="1197864" lvl="3" indent="-285750">
              <a:spcAft>
                <a:spcPts val="1200"/>
              </a:spcAft>
              <a:buFont typeface="Arial" panose="020B0604020202020204" pitchFamily="34" charset="0"/>
              <a:buChar char="‒"/>
            </a:pPr>
            <a:r>
              <a:rPr lang="en-US" sz="2000" dirty="0"/>
              <a:t>Two groundwater samples collected in May 2022</a:t>
            </a:r>
          </a:p>
          <a:p>
            <a:pPr marL="1658938" lvl="3" indent="-285750">
              <a:spcAft>
                <a:spcPts val="1200"/>
              </a:spcAft>
              <a:buFont typeface="Arial" panose="020B0604020202020204" pitchFamily="34" charset="0"/>
              <a:buChar char="‒"/>
            </a:pPr>
            <a:r>
              <a:rPr lang="en-US" sz="2000" dirty="0"/>
              <a:t>MW-101 (290 ppt) and MW-102 (930 ppt)</a:t>
            </a:r>
          </a:p>
          <a:p>
            <a:pPr marL="1657350" lvl="3" indent="-285750">
              <a:spcAft>
                <a:spcPts val="1200"/>
              </a:spcAft>
              <a:buFont typeface="Arial" panose="020B0604020202020204" pitchFamily="34" charset="0"/>
              <a:buChar char="‒"/>
            </a:pPr>
            <a:r>
              <a:rPr lang="en-US" sz="1600" dirty="0"/>
              <a:t>Results lower than Jan 2022 (MW-101) and Sept 2021 (MW-102)</a:t>
            </a:r>
          </a:p>
          <a:p>
            <a:pPr marL="519113" lvl="2" indent="-292100">
              <a:spcAft>
                <a:spcPts val="600"/>
              </a:spcAft>
              <a:buFont typeface="Arial" panose="020B0604020202020204" pitchFamily="34" charset="0"/>
              <a:buChar char="‒"/>
            </a:pPr>
            <a:r>
              <a:rPr lang="en-US" sz="2000" dirty="0"/>
              <a:t>Groundwater samples collected from 8 monitoring wells on October 5, 2022</a:t>
            </a:r>
          </a:p>
          <a:p>
            <a:pPr marL="1657350" lvl="3" indent="-285750">
              <a:spcAft>
                <a:spcPts val="1200"/>
              </a:spcAft>
              <a:buFont typeface="Arial" panose="020B0604020202020204" pitchFamily="34" charset="0"/>
              <a:buChar char="‒"/>
            </a:pPr>
            <a:r>
              <a:rPr lang="en-US" sz="2000" dirty="0"/>
              <a:t>Data pending</a:t>
            </a:r>
          </a:p>
          <a:p>
            <a:pPr marL="742950" lvl="1"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endParaRPr lang="en-US" sz="2000" dirty="0"/>
          </a:p>
          <a:p>
            <a:pPr lvl="2">
              <a:spcAft>
                <a:spcPts val="600"/>
              </a:spcAft>
            </a:pPr>
            <a:endParaRPr lang="en-US" sz="2000" dirty="0"/>
          </a:p>
          <a:p>
            <a:pPr marL="1200150" lvl="2"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68357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479685"/>
            <a:ext cx="8451855" cy="5566552"/>
          </a:xfrm>
        </p:spPr>
        <p:txBody>
          <a:bodyPr/>
          <a:lstStyle/>
          <a:p>
            <a:pPr marL="344488" lvl="1" indent="-344488" defTabSz="344488">
              <a:spcAft>
                <a:spcPts val="0"/>
              </a:spcAft>
              <a:buFontTx/>
              <a:buChar char="-"/>
              <a:tabLst>
                <a:tab pos="344488" algn="l"/>
              </a:tabLst>
            </a:pPr>
            <a:endParaRPr lang="en-US" kern="1200" dirty="0">
              <a:solidFill>
                <a:schemeClr val="tx1"/>
              </a:solidFill>
              <a:latin typeface="Arial" panose="020B0604020202020204" pitchFamily="34" charset="0"/>
              <a:ea typeface="+mn-ea"/>
              <a:cs typeface="+mn-cs"/>
            </a:endParaRPr>
          </a:p>
          <a:p>
            <a:pPr marL="0" lvl="1" indent="0" defTabSz="344488">
              <a:spcAft>
                <a:spcPts val="600"/>
              </a:spcAft>
              <a:buNone/>
              <a:tabLst>
                <a:tab pos="344488" algn="l"/>
              </a:tabLst>
            </a:pPr>
            <a:endParaRPr lang="en-US" b="1" kern="1200" dirty="0">
              <a:solidFill>
                <a:schemeClr val="accent2"/>
              </a:solidFill>
              <a:ea typeface="+mn-ea"/>
            </a:endParaRPr>
          </a:p>
          <a:p>
            <a:pPr marL="0" lvl="1" indent="0" defTabSz="344488">
              <a:spcAft>
                <a:spcPts val="600"/>
              </a:spcAft>
              <a:buNone/>
              <a:tabLst>
                <a:tab pos="344488" algn="l"/>
              </a:tabLst>
            </a:pPr>
            <a:r>
              <a:rPr lang="en-US" b="1" kern="1200" dirty="0">
                <a:solidFill>
                  <a:schemeClr val="accent2"/>
                </a:solidFill>
                <a:ea typeface="+mn-ea"/>
              </a:rPr>
              <a:t>	USEPA to collect soil samples at 30 Mountain Road</a:t>
            </a:r>
            <a:endParaRPr lang="en-US" kern="1200" dirty="0">
              <a:solidFill>
                <a:schemeClr val="tx1"/>
              </a:solidFill>
              <a:latin typeface="Arial" panose="020B0604020202020204" pitchFamily="34" charset="0"/>
              <a:ea typeface="+mn-ea"/>
              <a:cs typeface="+mn-cs"/>
            </a:endParaRPr>
          </a:p>
          <a:p>
            <a:pPr marL="344488" lvl="1" indent="-344488" defTabSz="344488">
              <a:spcAft>
                <a:spcPts val="600"/>
              </a:spcAft>
              <a:buFontTx/>
              <a:buChar char="-"/>
              <a:tabLst>
                <a:tab pos="344488" algn="l"/>
              </a:tabLst>
            </a:pPr>
            <a:r>
              <a:rPr lang="en-US" kern="1200" dirty="0">
                <a:solidFill>
                  <a:schemeClr val="tx1"/>
                </a:solidFill>
                <a:latin typeface="Arial" panose="020B0604020202020204" pitchFamily="34" charset="0"/>
                <a:ea typeface="+mn-ea"/>
                <a:cs typeface="+mn-cs"/>
              </a:rPr>
              <a:t>Requested by MassDEP</a:t>
            </a:r>
          </a:p>
          <a:p>
            <a:pPr marL="344488" lvl="1" indent="-344488" defTabSz="344488">
              <a:spcAft>
                <a:spcPts val="600"/>
              </a:spcAft>
              <a:buFontTx/>
              <a:buChar char="-"/>
              <a:tabLst>
                <a:tab pos="344488" algn="l"/>
              </a:tabLst>
            </a:pPr>
            <a:r>
              <a:rPr lang="en-US" kern="1200" dirty="0">
                <a:solidFill>
                  <a:schemeClr val="tx1"/>
                </a:solidFill>
                <a:latin typeface="Arial" panose="020B0604020202020204" pitchFamily="34" charset="0"/>
                <a:ea typeface="+mn-ea"/>
                <a:cs typeface="+mn-cs"/>
              </a:rPr>
              <a:t>USEPA visited the property on Aug 15 and Oct 11</a:t>
            </a:r>
          </a:p>
          <a:p>
            <a:pPr marL="344488" lvl="1" indent="-344488" defTabSz="344488">
              <a:spcAft>
                <a:spcPts val="600"/>
              </a:spcAft>
              <a:buFontTx/>
              <a:buChar char="-"/>
              <a:tabLst>
                <a:tab pos="344488" algn="l"/>
              </a:tabLst>
            </a:pPr>
            <a:r>
              <a:rPr lang="en-US" kern="1200" dirty="0">
                <a:solidFill>
                  <a:schemeClr val="tx1"/>
                </a:solidFill>
                <a:latin typeface="Arial" panose="020B0604020202020204" pitchFamily="34" charset="0"/>
                <a:ea typeface="+mn-ea"/>
                <a:cs typeface="+mn-cs"/>
              </a:rPr>
              <a:t>Planning to sample soil next month, with focus around foundation</a:t>
            </a:r>
          </a:p>
          <a:p>
            <a:pPr marL="344488" lvl="1" indent="-344488" defTabSz="344488">
              <a:spcAft>
                <a:spcPts val="600"/>
              </a:spcAft>
              <a:buFontTx/>
              <a:buChar char="-"/>
              <a:tabLst>
                <a:tab pos="344488" algn="l"/>
              </a:tabLst>
            </a:pPr>
            <a:endParaRPr lang="en-US" b="1" kern="1200" dirty="0">
              <a:solidFill>
                <a:schemeClr val="accent2"/>
              </a:solidFill>
              <a:ea typeface="+mn-ea"/>
            </a:endParaRPr>
          </a:p>
          <a:p>
            <a:pPr marL="0" lvl="1" indent="0" defTabSz="344488">
              <a:spcAft>
                <a:spcPts val="600"/>
              </a:spcAft>
              <a:buNone/>
            </a:pPr>
            <a:r>
              <a:rPr lang="en-US" b="1" kern="1200" dirty="0">
                <a:solidFill>
                  <a:schemeClr val="accent2"/>
                </a:solidFill>
                <a:ea typeface="+mn-ea"/>
              </a:rPr>
              <a:t>	Drainpipe Inspection – 30 Mountain Road</a:t>
            </a:r>
          </a:p>
          <a:p>
            <a:pPr marL="344488" lvl="1" indent="-344488" defTabSz="344488">
              <a:spcAft>
                <a:spcPts val="600"/>
              </a:spcAft>
              <a:buFontTx/>
              <a:buChar char="-"/>
              <a:tabLst>
                <a:tab pos="344488" algn="l"/>
              </a:tabLst>
            </a:pPr>
            <a:r>
              <a:rPr lang="en-US" kern="1200" dirty="0">
                <a:solidFill>
                  <a:schemeClr val="tx1"/>
                </a:solidFill>
                <a:latin typeface="Arial" panose="020B0604020202020204" pitchFamily="34" charset="0"/>
                <a:ea typeface="+mn-ea"/>
                <a:cs typeface="+mn-cs"/>
              </a:rPr>
              <a:t>In-pipe camera used to view pipe interior on Sept 26</a:t>
            </a:r>
          </a:p>
          <a:p>
            <a:pPr marL="344488" lvl="1" indent="-344488" defTabSz="344488">
              <a:spcAft>
                <a:spcPts val="600"/>
              </a:spcAft>
              <a:buFontTx/>
              <a:buChar char="-"/>
              <a:tabLst>
                <a:tab pos="344488" algn="l"/>
              </a:tabLst>
            </a:pPr>
            <a:r>
              <a:rPr lang="en-US" kern="1200" dirty="0">
                <a:solidFill>
                  <a:schemeClr val="tx1"/>
                </a:solidFill>
                <a:latin typeface="Arial" panose="020B0604020202020204" pitchFamily="34" charset="0"/>
                <a:ea typeface="+mn-ea"/>
                <a:cs typeface="+mn-cs"/>
              </a:rPr>
              <a:t>Pipe runs straight from sump in basement to discharge point</a:t>
            </a:r>
          </a:p>
          <a:p>
            <a:pPr marL="344488" lvl="1" indent="-344488" defTabSz="344488">
              <a:spcAft>
                <a:spcPts val="600"/>
              </a:spcAft>
              <a:buFontTx/>
              <a:buChar char="-"/>
              <a:tabLst>
                <a:tab pos="344488" algn="l"/>
              </a:tabLst>
            </a:pPr>
            <a:r>
              <a:rPr lang="en-US" kern="1200" dirty="0">
                <a:solidFill>
                  <a:schemeClr val="tx1"/>
                </a:solidFill>
                <a:latin typeface="Arial" panose="020B0604020202020204" pitchFamily="34" charset="0"/>
                <a:ea typeface="+mn-ea"/>
                <a:cs typeface="+mn-cs"/>
              </a:rPr>
              <a:t>Clay pipe in good condition - 15-foot section of perforated pipe</a:t>
            </a:r>
          </a:p>
          <a:p>
            <a:pPr marL="344488" lvl="1" indent="-344488" defTabSz="344488">
              <a:spcAft>
                <a:spcPts val="600"/>
              </a:spcAft>
              <a:buFontTx/>
              <a:buChar char="-"/>
              <a:tabLst>
                <a:tab pos="344488" algn="l"/>
              </a:tabLst>
            </a:pPr>
            <a:r>
              <a:rPr lang="en-US" kern="1200" dirty="0">
                <a:solidFill>
                  <a:schemeClr val="tx1"/>
                </a:solidFill>
                <a:latin typeface="Arial" panose="020B0604020202020204" pitchFamily="34" charset="0"/>
                <a:ea typeface="+mn-ea"/>
                <a:cs typeface="+mn-cs"/>
              </a:rPr>
              <a:t>Planning a future site visit during a rain event to confirm source(s) of water prior to installing the proposed treatment system</a:t>
            </a:r>
          </a:p>
          <a:p>
            <a:pPr marL="344488" lvl="1" indent="-344488" defTabSz="344488">
              <a:spcAft>
                <a:spcPts val="600"/>
              </a:spcAft>
              <a:buFontTx/>
              <a:buChar char="-"/>
              <a:tabLst>
                <a:tab pos="344488" algn="l"/>
              </a:tabLst>
            </a:pPr>
            <a:endParaRPr lang="en-US" kern="1200" dirty="0">
              <a:solidFill>
                <a:schemeClr val="tx1"/>
              </a:solidFill>
              <a:latin typeface="Arial" panose="020B0604020202020204" pitchFamily="34" charset="0"/>
              <a:ea typeface="+mn-ea"/>
              <a:cs typeface="+mn-cs"/>
            </a:endParaRPr>
          </a:p>
          <a:p>
            <a:pPr marL="344488" lvl="1" indent="-344488" defTabSz="344488">
              <a:spcAft>
                <a:spcPts val="600"/>
              </a:spcAft>
              <a:buFontTx/>
              <a:buChar char="-"/>
              <a:tabLst>
                <a:tab pos="344488" algn="l"/>
              </a:tabLst>
            </a:pPr>
            <a:endParaRPr lang="en-US" kern="1200" dirty="0">
              <a:solidFill>
                <a:schemeClr val="tx1"/>
              </a:solidFill>
              <a:latin typeface="Arial" panose="020B0604020202020204" pitchFamily="34" charset="0"/>
              <a:ea typeface="+mn-ea"/>
              <a:cs typeface="+mn-cs"/>
            </a:endParaRPr>
          </a:p>
          <a:p>
            <a:pPr marL="344488" lvl="1" indent="-344488" defTabSz="344488">
              <a:spcAft>
                <a:spcPts val="1200"/>
              </a:spcAft>
              <a:buFontTx/>
              <a:buChar char="-"/>
              <a:tabLst>
                <a:tab pos="344488" algn="l"/>
              </a:tabLst>
            </a:pPr>
            <a:endParaRPr lang="en-US" kern="1200" dirty="0">
              <a:solidFill>
                <a:schemeClr val="tx1"/>
              </a:solidFill>
              <a:latin typeface="Arial" panose="020B0604020202020204" pitchFamily="34" charset="0"/>
              <a:ea typeface="+mn-ea"/>
              <a:cs typeface="+mn-cs"/>
            </a:endParaRPr>
          </a:p>
          <a:p>
            <a:pPr marL="344488" lvl="1" indent="-344488" defTabSz="344488">
              <a:spcAft>
                <a:spcPts val="600"/>
              </a:spcAft>
              <a:buFontTx/>
              <a:buChar char="-"/>
              <a:tabLst>
                <a:tab pos="344488" algn="l"/>
              </a:tabLst>
            </a:pPr>
            <a:endParaRPr lang="en-US" kern="1200" dirty="0">
              <a:solidFill>
                <a:schemeClr val="tx1"/>
              </a:solidFill>
              <a:latin typeface="Arial" panose="020B0604020202020204" pitchFamily="34" charset="0"/>
              <a:ea typeface="+mn-ea"/>
              <a:cs typeface="+mn-cs"/>
            </a:endParaRPr>
          </a:p>
          <a:p>
            <a:pPr marL="342900" lvl="1" indent="-342900" defTabSz="569913">
              <a:spcAft>
                <a:spcPts val="600"/>
              </a:spcAft>
              <a:buFontTx/>
              <a:buChar char="-"/>
            </a:pPr>
            <a:endParaRPr lang="en-US" kern="1200" dirty="0">
              <a:solidFill>
                <a:schemeClr val="tx1"/>
              </a:solidFill>
              <a:latin typeface="Arial" panose="020B0604020202020204" pitchFamily="34" charset="0"/>
              <a:ea typeface="+mn-ea"/>
              <a:cs typeface="+mn-cs"/>
            </a:endParaRPr>
          </a:p>
          <a:p>
            <a:pPr marL="342900" lvl="1" indent="1588" defTabSz="569913">
              <a:spcAft>
                <a:spcPts val="600"/>
              </a:spcAft>
              <a:buFontTx/>
              <a:buChar char="-"/>
            </a:pPr>
            <a:endParaRPr lang="en-US" kern="1200" dirty="0">
              <a:solidFill>
                <a:schemeClr val="tx1"/>
              </a:solidFill>
              <a:latin typeface="Arial" panose="020B0604020202020204" pitchFamily="34" charset="0"/>
              <a:ea typeface="+mn-ea"/>
              <a:cs typeface="+mn-cs"/>
            </a:endParaRPr>
          </a:p>
          <a:p>
            <a:pPr lvl="1">
              <a:spcAft>
                <a:spcPts val="600"/>
              </a:spcAft>
            </a:pPr>
            <a:endParaRPr lang="en-US" b="1"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a:xfrm>
            <a:off x="346072" y="479685"/>
            <a:ext cx="8797928" cy="494350"/>
          </a:xfrm>
        </p:spPr>
        <p:txBody>
          <a:bodyPr>
            <a:normAutofit fontScale="90000"/>
          </a:bodyPr>
          <a:lstStyle/>
          <a:p>
            <a:r>
              <a:rPr lang="en-US" dirty="0"/>
              <a:t>Phase ii CSA (continued)</a:t>
            </a:r>
          </a:p>
        </p:txBody>
      </p:sp>
    </p:spTree>
    <p:extLst>
      <p:ext uri="{BB962C8B-B14F-4D97-AF65-F5344CB8AC3E}">
        <p14:creationId xmlns:p14="http://schemas.microsoft.com/office/powerpoint/2010/main" val="2507013261"/>
      </p:ext>
    </p:extLst>
  </p:cSld>
  <p:clrMapOvr>
    <a:masterClrMapping/>
  </p:clrMapOvr>
</p:sld>
</file>

<file path=ppt/theme/theme1.xml><?xml version="1.0" encoding="utf-8"?>
<a:theme xmlns:a="http://schemas.openxmlformats.org/drawingml/2006/main" name="TigheBond_Clockwork">
  <a:themeElements>
    <a:clrScheme name="Custom 1">
      <a:dk1>
        <a:srgbClr val="0A5D8E"/>
      </a:dk1>
      <a:lt1>
        <a:srgbClr val="FFFFFF"/>
      </a:lt1>
      <a:dk2>
        <a:srgbClr val="0074AF"/>
      </a:dk2>
      <a:lt2>
        <a:srgbClr val="FFFFFF"/>
      </a:lt2>
      <a:accent1>
        <a:srgbClr val="7D8387"/>
      </a:accent1>
      <a:accent2>
        <a:srgbClr val="F6612E"/>
      </a:accent2>
      <a:accent3>
        <a:srgbClr val="0D74B0"/>
      </a:accent3>
      <a:accent4>
        <a:srgbClr val="FFC017"/>
      </a:accent4>
      <a:accent5>
        <a:srgbClr val="0BAAE1"/>
      </a:accent5>
      <a:accent6>
        <a:srgbClr val="8AC325"/>
      </a:accent6>
      <a:hlink>
        <a:srgbClr val="0BAAE1"/>
      </a:hlink>
      <a:folHlink>
        <a:srgbClr val="8AC325"/>
      </a:folHlink>
    </a:clrScheme>
    <a:fontScheme name="tighebond_arial">
      <a:majorFont>
        <a:latin typeface="Arial"/>
        <a:ea typeface=""/>
        <a:cs typeface=""/>
      </a:majorFont>
      <a:minorFont>
        <a:latin typeface="Arial"/>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Master Hand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Master Handout 2">
        <a:dk1>
          <a:srgbClr val="808080"/>
        </a:dk1>
        <a:lt1>
          <a:srgbClr val="FFC300"/>
        </a:lt1>
        <a:dk2>
          <a:srgbClr val="065A8D"/>
        </a:dk2>
        <a:lt2>
          <a:srgbClr val="FFFFFF"/>
        </a:lt2>
        <a:accent1>
          <a:srgbClr val="000000"/>
        </a:accent1>
        <a:accent2>
          <a:srgbClr val="333399"/>
        </a:accent2>
        <a:accent3>
          <a:srgbClr val="AAB5C5"/>
        </a:accent3>
        <a:accent4>
          <a:srgbClr val="DAA600"/>
        </a:accent4>
        <a:accent5>
          <a:srgbClr val="AAAAAA"/>
        </a:accent5>
        <a:accent6>
          <a:srgbClr val="2D2D8A"/>
        </a:accent6>
        <a:hlink>
          <a:srgbClr val="009999"/>
        </a:hlink>
        <a:folHlink>
          <a:srgbClr val="FFFF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gheBond_Marcucci" id="{FDF811BA-C938-4846-B4C7-1649265A39CE}" vid="{D04C03FE-0128-4EB5-9C24-9F1AF33DC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TigheBond_Presentation_Slides</Template>
  <TotalTime>6021</TotalTime>
  <Words>850</Words>
  <Application>Microsoft Office PowerPoint</Application>
  <PresentationFormat>On-screen Show (4:3)</PresentationFormat>
  <Paragraphs>128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Myriad Pro</vt:lpstr>
      <vt:lpstr>Verdana</vt:lpstr>
      <vt:lpstr>TigheBond_Clockwork</vt:lpstr>
      <vt:lpstr>Princeton PFAS update – FALL 2022</vt:lpstr>
      <vt:lpstr>PFAS Sampling &amp; results</vt:lpstr>
      <vt:lpstr>Immediate response action (ira)</vt:lpstr>
      <vt:lpstr>PFAS Sampling &amp; results (private WELLS)</vt:lpstr>
      <vt:lpstr>PFAS Sampling &amp; results </vt:lpstr>
      <vt:lpstr>august 2022 Radius Map</vt:lpstr>
      <vt:lpstr>Massachusetts Contingency Plan (MCP) </vt:lpstr>
      <vt:lpstr> Phase ii comprehensive site assessment </vt:lpstr>
      <vt:lpstr>Phase ii CSA (continued)</vt:lpstr>
      <vt:lpstr>Phase ii CSA (continued)</vt:lpstr>
      <vt:lpstr>Project plan</vt:lpstr>
      <vt:lpstr>PowerPoint Presentation</vt:lpstr>
    </vt:vector>
  </TitlesOfParts>
  <Company>Tighe &amp; Bond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L. Arps</dc:creator>
  <cp:lastModifiedBy>Jeffrey L. Arps</cp:lastModifiedBy>
  <cp:revision>160</cp:revision>
  <cp:lastPrinted>2018-04-05T17:03:55Z</cp:lastPrinted>
  <dcterms:created xsi:type="dcterms:W3CDTF">2020-01-28T18:37:51Z</dcterms:created>
  <dcterms:modified xsi:type="dcterms:W3CDTF">2022-10-18T19:33:16Z</dcterms:modified>
</cp:coreProperties>
</file>